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29"/>
  </p:notesMasterIdLst>
  <p:sldIdLst>
    <p:sldId id="365" r:id="rId2"/>
    <p:sldId id="259" r:id="rId3"/>
    <p:sldId id="258" r:id="rId4"/>
    <p:sldId id="341" r:id="rId5"/>
    <p:sldId id="388" r:id="rId6"/>
    <p:sldId id="343" r:id="rId7"/>
    <p:sldId id="350" r:id="rId8"/>
    <p:sldId id="344" r:id="rId9"/>
    <p:sldId id="345" r:id="rId10"/>
    <p:sldId id="395" r:id="rId11"/>
    <p:sldId id="347" r:id="rId12"/>
    <p:sldId id="348" r:id="rId13"/>
    <p:sldId id="349" r:id="rId14"/>
    <p:sldId id="356" r:id="rId15"/>
    <p:sldId id="383" r:id="rId16"/>
    <p:sldId id="368" r:id="rId17"/>
    <p:sldId id="396" r:id="rId18"/>
    <p:sldId id="384" r:id="rId19"/>
    <p:sldId id="334" r:id="rId20"/>
    <p:sldId id="391" r:id="rId21"/>
    <p:sldId id="385" r:id="rId22"/>
    <p:sldId id="363" r:id="rId23"/>
    <p:sldId id="393" r:id="rId24"/>
    <p:sldId id="386" r:id="rId25"/>
    <p:sldId id="286" r:id="rId26"/>
    <p:sldId id="382" r:id="rId27"/>
    <p:sldId id="299" r:id="rId28"/>
  </p:sldIdLst>
  <p:sldSz cx="9144000" cy="6858000" type="screen4x3"/>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30C0E"/>
    <a:srgbClr val="5C0000"/>
    <a:srgbClr val="A1B48B"/>
    <a:srgbClr val="E69174"/>
    <a:srgbClr val="F5D4C5"/>
    <a:srgbClr val="C31113"/>
    <a:srgbClr val="8C1919"/>
    <a:srgbClr val="E3E7DE"/>
    <a:srgbClr val="576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029" autoAdjust="0"/>
  </p:normalViewPr>
  <p:slideViewPr>
    <p:cSldViewPr>
      <p:cViewPr varScale="1">
        <p:scale>
          <a:sx n="86" d="100"/>
          <a:sy n="86" d="100"/>
        </p:scale>
        <p:origin x="1350" y="96"/>
      </p:cViewPr>
      <p:guideLst>
        <p:guide orient="horz" pos="2160"/>
        <p:guide pos="2880"/>
      </p:guideLst>
    </p:cSldViewPr>
  </p:slideViewPr>
  <p:notesTextViewPr>
    <p:cViewPr>
      <p:scale>
        <a:sx n="3" d="2"/>
        <a:sy n="3" d="2"/>
      </p:scale>
      <p:origin x="0" y="0"/>
    </p:cViewPr>
  </p:notesTextViewPr>
  <p:notesViewPr>
    <p:cSldViewPr>
      <p:cViewPr varScale="1">
        <p:scale>
          <a:sx n="78" d="100"/>
          <a:sy n="78" d="100"/>
        </p:scale>
        <p:origin x="-3318" y="-108"/>
      </p:cViewPr>
      <p:guideLst>
        <p:guide orient="horz" pos="3129"/>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047BB-BB04-4D92-ADA2-58402BD87DCF}" type="doc">
      <dgm:prSet loTypeId="urn:microsoft.com/office/officeart/2005/8/layout/radial1" loCatId="cycle" qsTypeId="urn:microsoft.com/office/officeart/2005/8/quickstyle/simple1" qsCatId="simple" csTypeId="urn:microsoft.com/office/officeart/2005/8/colors/accent4_4" csCatId="accent4" phldr="1"/>
      <dgm:spPr/>
      <dgm:t>
        <a:bodyPr/>
        <a:lstStyle/>
        <a:p>
          <a:endParaRPr lang="de-DE"/>
        </a:p>
      </dgm:t>
    </dgm:pt>
    <dgm:pt modelId="{AB35BCB6-909D-42E0-8DC3-BA19B8F8085F}">
      <dgm:prSet phldrT="[Text]"/>
      <dgm:spPr>
        <a:solidFill>
          <a:srgbClr val="C30C0E"/>
        </a:solidFill>
      </dgm:spPr>
      <dgm:t>
        <a:bodyPr/>
        <a:lstStyle/>
        <a:p>
          <a:r>
            <a:rPr lang="de-DE" b="1" dirty="0"/>
            <a:t>Coach  im Sozialraum</a:t>
          </a:r>
        </a:p>
      </dgm:t>
    </dgm:pt>
    <dgm:pt modelId="{01F35B7E-AD85-4E00-936F-98EC428BB85D}" type="parTrans" cxnId="{03EAD3D9-A7D9-4E89-866B-9A9E5FB79FE8}">
      <dgm:prSet/>
      <dgm:spPr/>
      <dgm:t>
        <a:bodyPr/>
        <a:lstStyle/>
        <a:p>
          <a:endParaRPr lang="de-DE"/>
        </a:p>
      </dgm:t>
    </dgm:pt>
    <dgm:pt modelId="{968B9468-3DC1-4409-A96D-6D59A20F0C3F}" type="sibTrans" cxnId="{03EAD3D9-A7D9-4E89-866B-9A9E5FB79FE8}">
      <dgm:prSet/>
      <dgm:spPr/>
      <dgm:t>
        <a:bodyPr/>
        <a:lstStyle/>
        <a:p>
          <a:endParaRPr lang="de-DE"/>
        </a:p>
      </dgm:t>
    </dgm:pt>
    <dgm:pt modelId="{117CB726-66C9-42D8-A625-8FDE8729398A}">
      <dgm:prSet phldrT="[Text]" custT="1"/>
      <dgm:spPr>
        <a:solidFill>
          <a:srgbClr val="C30C0E"/>
        </a:solidFill>
      </dgm:spPr>
      <dgm:t>
        <a:bodyPr/>
        <a:lstStyle/>
        <a:p>
          <a:r>
            <a:rPr lang="de-DE" sz="1400"/>
            <a:t>Pro Arbeit – Kreis Offenbach - (AöR)</a:t>
          </a:r>
          <a:endParaRPr lang="de-DE" sz="1400" dirty="0"/>
        </a:p>
      </dgm:t>
    </dgm:pt>
    <dgm:pt modelId="{EE59F9AA-F106-4E01-85C3-FB84A2703F82}" type="parTrans" cxnId="{98B9BE68-59FE-4ABB-B659-296D634B7959}">
      <dgm:prSet/>
      <dgm:spPr/>
      <dgm:t>
        <a:bodyPr/>
        <a:lstStyle/>
        <a:p>
          <a:endParaRPr lang="de-DE"/>
        </a:p>
      </dgm:t>
    </dgm:pt>
    <dgm:pt modelId="{C600D7F6-DA64-4D5B-98DF-EEA1A9B51730}" type="sibTrans" cxnId="{98B9BE68-59FE-4ABB-B659-296D634B7959}">
      <dgm:prSet/>
      <dgm:spPr/>
      <dgm:t>
        <a:bodyPr/>
        <a:lstStyle/>
        <a:p>
          <a:endParaRPr lang="de-DE"/>
        </a:p>
      </dgm:t>
    </dgm:pt>
    <dgm:pt modelId="{0FB78306-9A43-4703-A139-EFE60B42BC83}">
      <dgm:prSet phldrT="[Text]" custT="1"/>
      <dgm:spPr/>
      <dgm:t>
        <a:bodyPr/>
        <a:lstStyle/>
        <a:p>
          <a:r>
            <a:rPr lang="de-DE" sz="1400" b="1"/>
            <a:t>Ehrenamt</a:t>
          </a:r>
          <a:endParaRPr lang="de-DE" sz="1400" b="1" dirty="0"/>
        </a:p>
      </dgm:t>
    </dgm:pt>
    <dgm:pt modelId="{68FE6160-7E0A-4A28-B40F-F9BF83D51589}" type="parTrans" cxnId="{BFB53617-0605-4198-A8FC-8BC977680F67}">
      <dgm:prSet/>
      <dgm:spPr/>
      <dgm:t>
        <a:bodyPr/>
        <a:lstStyle/>
        <a:p>
          <a:endParaRPr lang="de-DE"/>
        </a:p>
      </dgm:t>
    </dgm:pt>
    <dgm:pt modelId="{99E7A4AC-63B6-496D-8753-9AACCE52616A}" type="sibTrans" cxnId="{BFB53617-0605-4198-A8FC-8BC977680F67}">
      <dgm:prSet/>
      <dgm:spPr/>
      <dgm:t>
        <a:bodyPr/>
        <a:lstStyle/>
        <a:p>
          <a:endParaRPr lang="de-DE"/>
        </a:p>
      </dgm:t>
    </dgm:pt>
    <dgm:pt modelId="{EBF2C4DC-6512-45E6-A139-14354AAFA12D}">
      <dgm:prSet phldrT="[Text]" custT="1"/>
      <dgm:spPr>
        <a:solidFill>
          <a:srgbClr val="800000"/>
        </a:solidFill>
      </dgm:spPr>
      <dgm:t>
        <a:bodyPr/>
        <a:lstStyle/>
        <a:p>
          <a:r>
            <a:rPr lang="de-DE" sz="1200" dirty="0"/>
            <a:t>Unternehmen</a:t>
          </a:r>
        </a:p>
      </dgm:t>
    </dgm:pt>
    <dgm:pt modelId="{D287EE89-AD3F-4F0A-BF0F-49ECBB6D2BAE}" type="parTrans" cxnId="{DFD26705-031E-469F-A3E7-074226273D9B}">
      <dgm:prSet/>
      <dgm:spPr/>
      <dgm:t>
        <a:bodyPr/>
        <a:lstStyle/>
        <a:p>
          <a:endParaRPr lang="de-DE"/>
        </a:p>
      </dgm:t>
    </dgm:pt>
    <dgm:pt modelId="{8D043A18-8D8C-4ECB-BEAD-C30D32D18E10}" type="sibTrans" cxnId="{DFD26705-031E-469F-A3E7-074226273D9B}">
      <dgm:prSet/>
      <dgm:spPr/>
      <dgm:t>
        <a:bodyPr/>
        <a:lstStyle/>
        <a:p>
          <a:endParaRPr lang="de-DE"/>
        </a:p>
      </dgm:t>
    </dgm:pt>
    <dgm:pt modelId="{8EC7ED8A-F0F0-41B7-BB6E-350C75F34C52}">
      <dgm:prSet phldrT="[Text]"/>
      <dgm:spPr/>
      <dgm:t>
        <a:bodyPr/>
        <a:lstStyle/>
        <a:p>
          <a:endParaRPr lang="de-DE" dirty="0"/>
        </a:p>
      </dgm:t>
    </dgm:pt>
    <dgm:pt modelId="{1A3F5DC1-874A-4835-B17A-FA52F1B172FE}" type="parTrans" cxnId="{45553743-C3CC-480B-ABD2-2FF22BA7FD2B}">
      <dgm:prSet/>
      <dgm:spPr/>
      <dgm:t>
        <a:bodyPr/>
        <a:lstStyle/>
        <a:p>
          <a:endParaRPr lang="de-DE"/>
        </a:p>
      </dgm:t>
    </dgm:pt>
    <dgm:pt modelId="{00E02C42-640D-4BA7-A6FA-A34A5B3B9ED8}" type="sibTrans" cxnId="{45553743-C3CC-480B-ABD2-2FF22BA7FD2B}">
      <dgm:prSet/>
      <dgm:spPr/>
      <dgm:t>
        <a:bodyPr/>
        <a:lstStyle/>
        <a:p>
          <a:endParaRPr lang="de-DE"/>
        </a:p>
      </dgm:t>
    </dgm:pt>
    <dgm:pt modelId="{A16D2234-F47A-4D0B-88AD-CCF38DE09971}">
      <dgm:prSet phldrT="[Text]"/>
      <dgm:spPr/>
      <dgm:t>
        <a:bodyPr/>
        <a:lstStyle/>
        <a:p>
          <a:endParaRPr lang="de-DE" dirty="0"/>
        </a:p>
      </dgm:t>
    </dgm:pt>
    <dgm:pt modelId="{A1AF9EE6-688C-48A1-8775-B6629F526802}" type="parTrans" cxnId="{E3132EB1-D62E-4DAE-A5AD-1F556ADF508E}">
      <dgm:prSet/>
      <dgm:spPr/>
      <dgm:t>
        <a:bodyPr/>
        <a:lstStyle/>
        <a:p>
          <a:endParaRPr lang="de-DE"/>
        </a:p>
      </dgm:t>
    </dgm:pt>
    <dgm:pt modelId="{B5F128CC-4249-43D5-863B-EEB8135A4D73}" type="sibTrans" cxnId="{E3132EB1-D62E-4DAE-A5AD-1F556ADF508E}">
      <dgm:prSet/>
      <dgm:spPr/>
      <dgm:t>
        <a:bodyPr/>
        <a:lstStyle/>
        <a:p>
          <a:endParaRPr lang="de-DE"/>
        </a:p>
      </dgm:t>
    </dgm:pt>
    <dgm:pt modelId="{19BD51EA-296A-4AA6-81B7-4B7290089C42}">
      <dgm:prSet phldrT="[Text]" custT="1"/>
      <dgm:spPr/>
      <dgm:t>
        <a:bodyPr/>
        <a:lstStyle/>
        <a:p>
          <a:r>
            <a:rPr lang="de-DE" sz="2000" b="0" dirty="0"/>
            <a:t>Akteure im Sozialraum </a:t>
          </a:r>
        </a:p>
      </dgm:t>
    </dgm:pt>
    <dgm:pt modelId="{640BAB82-380E-4B8A-9690-7863C1C7E62E}" type="sibTrans" cxnId="{27F016BC-2883-4242-910F-0B570E501065}">
      <dgm:prSet/>
      <dgm:spPr/>
      <dgm:t>
        <a:bodyPr/>
        <a:lstStyle/>
        <a:p>
          <a:endParaRPr lang="de-DE"/>
        </a:p>
      </dgm:t>
    </dgm:pt>
    <dgm:pt modelId="{F5A032F6-7857-4A7F-A22D-F9C2D792F6D9}" type="parTrans" cxnId="{27F016BC-2883-4242-910F-0B570E501065}">
      <dgm:prSet/>
      <dgm:spPr/>
      <dgm:t>
        <a:bodyPr/>
        <a:lstStyle/>
        <a:p>
          <a:endParaRPr lang="de-DE"/>
        </a:p>
      </dgm:t>
    </dgm:pt>
    <dgm:pt modelId="{2CEBF8A3-D324-49B4-B209-D42597F187AE}">
      <dgm:prSet phldrT="[Text]"/>
      <dgm:spPr/>
      <dgm:t>
        <a:bodyPr/>
        <a:lstStyle/>
        <a:p>
          <a:r>
            <a:rPr lang="de-DE" dirty="0"/>
            <a:t>Bürger</a:t>
          </a:r>
        </a:p>
      </dgm:t>
    </dgm:pt>
    <dgm:pt modelId="{80627764-BA1C-4F16-AE25-9C5774FFCD10}" type="parTrans" cxnId="{4A6D68BC-360E-43C0-81AB-7CCAEA7351D2}">
      <dgm:prSet/>
      <dgm:spPr/>
      <dgm:t>
        <a:bodyPr/>
        <a:lstStyle/>
        <a:p>
          <a:endParaRPr lang="de-DE"/>
        </a:p>
      </dgm:t>
    </dgm:pt>
    <dgm:pt modelId="{97F3CF09-B018-40EB-89A1-39749178C739}" type="sibTrans" cxnId="{4A6D68BC-360E-43C0-81AB-7CCAEA7351D2}">
      <dgm:prSet/>
      <dgm:spPr/>
      <dgm:t>
        <a:bodyPr/>
        <a:lstStyle/>
        <a:p>
          <a:endParaRPr lang="de-DE"/>
        </a:p>
      </dgm:t>
    </dgm:pt>
    <dgm:pt modelId="{F2FB27D7-7946-45C5-93CB-7D68D70C15C1}">
      <dgm:prSet phldrT="[Text]" custT="1"/>
      <dgm:spPr/>
      <dgm:t>
        <a:bodyPr/>
        <a:lstStyle/>
        <a:p>
          <a:r>
            <a:rPr lang="de-DE" sz="1400" dirty="0"/>
            <a:t>Kreisstadt Dietzenbach</a:t>
          </a:r>
        </a:p>
      </dgm:t>
    </dgm:pt>
    <dgm:pt modelId="{A43274F3-8CF8-4135-A993-A10C9407C7A5}" type="parTrans" cxnId="{3BED5D90-48DF-48EE-8BBE-C9AB7795856E}">
      <dgm:prSet/>
      <dgm:spPr/>
      <dgm:t>
        <a:bodyPr/>
        <a:lstStyle/>
        <a:p>
          <a:endParaRPr lang="de-DE"/>
        </a:p>
      </dgm:t>
    </dgm:pt>
    <dgm:pt modelId="{C8DEF7FD-BF03-46B6-9D0C-2466A00BF586}" type="sibTrans" cxnId="{3BED5D90-48DF-48EE-8BBE-C9AB7795856E}">
      <dgm:prSet/>
      <dgm:spPr/>
      <dgm:t>
        <a:bodyPr/>
        <a:lstStyle/>
        <a:p>
          <a:endParaRPr lang="de-DE"/>
        </a:p>
      </dgm:t>
    </dgm:pt>
    <dgm:pt modelId="{0E913D95-878F-4196-9DAA-AD483247A82F}" type="pres">
      <dgm:prSet presAssocID="{FC5047BB-BB04-4D92-ADA2-58402BD87DCF}" presName="cycle" presStyleCnt="0">
        <dgm:presLayoutVars>
          <dgm:chMax val="1"/>
          <dgm:dir/>
          <dgm:animLvl val="ctr"/>
          <dgm:resizeHandles val="exact"/>
        </dgm:presLayoutVars>
      </dgm:prSet>
      <dgm:spPr/>
    </dgm:pt>
    <dgm:pt modelId="{D755B530-4C9E-44CF-95B7-138CB4BBDBDF}" type="pres">
      <dgm:prSet presAssocID="{AB35BCB6-909D-42E0-8DC3-BA19B8F8085F}" presName="centerShape" presStyleLbl="node0" presStyleIdx="0" presStyleCnt="1" custScaleX="123516" custScaleY="125733" custLinFactNeighborX="1155" custLinFactNeighborY="2276"/>
      <dgm:spPr/>
    </dgm:pt>
    <dgm:pt modelId="{0A3FBB37-E863-4000-86A6-D5861DACEC78}" type="pres">
      <dgm:prSet presAssocID="{F5A032F6-7857-4A7F-A22D-F9C2D792F6D9}" presName="Name9" presStyleLbl="parChTrans1D2" presStyleIdx="0" presStyleCnt="6"/>
      <dgm:spPr/>
    </dgm:pt>
    <dgm:pt modelId="{CE363095-36EA-4BD3-B061-D24F4FB16926}" type="pres">
      <dgm:prSet presAssocID="{F5A032F6-7857-4A7F-A22D-F9C2D792F6D9}" presName="connTx" presStyleLbl="parChTrans1D2" presStyleIdx="0" presStyleCnt="6"/>
      <dgm:spPr/>
    </dgm:pt>
    <dgm:pt modelId="{A448C561-1FBF-4F3F-9BC2-641EE4BE4F2A}" type="pres">
      <dgm:prSet presAssocID="{19BD51EA-296A-4AA6-81B7-4B7290089C42}" presName="node" presStyleLbl="node1" presStyleIdx="0" presStyleCnt="6" custScaleX="133946" custScaleY="132457" custRadScaleRad="115743" custRadScaleInc="-428977">
        <dgm:presLayoutVars>
          <dgm:bulletEnabled val="1"/>
        </dgm:presLayoutVars>
      </dgm:prSet>
      <dgm:spPr/>
    </dgm:pt>
    <dgm:pt modelId="{32894CBE-BDE3-4CD9-82FF-E714E2479EA8}" type="pres">
      <dgm:prSet presAssocID="{EE59F9AA-F106-4E01-85C3-FB84A2703F82}" presName="Name9" presStyleLbl="parChTrans1D2" presStyleIdx="1" presStyleCnt="6"/>
      <dgm:spPr/>
    </dgm:pt>
    <dgm:pt modelId="{5A04B8C9-A91C-4E08-B536-DCFEF6ABF8F9}" type="pres">
      <dgm:prSet presAssocID="{EE59F9AA-F106-4E01-85C3-FB84A2703F82}" presName="connTx" presStyleLbl="parChTrans1D2" presStyleIdx="1" presStyleCnt="6"/>
      <dgm:spPr/>
    </dgm:pt>
    <dgm:pt modelId="{81C3F886-AB31-4DF4-A33D-77E593383CD2}" type="pres">
      <dgm:prSet presAssocID="{117CB726-66C9-42D8-A625-8FDE8729398A}" presName="node" presStyleLbl="node1" presStyleIdx="1" presStyleCnt="6" custScaleX="117454" custScaleY="103251" custRadScaleRad="133097" custRadScaleInc="-41463">
        <dgm:presLayoutVars>
          <dgm:bulletEnabled val="1"/>
        </dgm:presLayoutVars>
      </dgm:prSet>
      <dgm:spPr/>
    </dgm:pt>
    <dgm:pt modelId="{7BEA92C7-0FC5-42F4-BD60-B64BC8FC34B4}" type="pres">
      <dgm:prSet presAssocID="{68FE6160-7E0A-4A28-B40F-F9BF83D51589}" presName="Name9" presStyleLbl="parChTrans1D2" presStyleIdx="2" presStyleCnt="6"/>
      <dgm:spPr/>
    </dgm:pt>
    <dgm:pt modelId="{D7568410-624F-430C-A47A-D898FA8C0446}" type="pres">
      <dgm:prSet presAssocID="{68FE6160-7E0A-4A28-B40F-F9BF83D51589}" presName="connTx" presStyleLbl="parChTrans1D2" presStyleIdx="2" presStyleCnt="6"/>
      <dgm:spPr/>
    </dgm:pt>
    <dgm:pt modelId="{2BDC1927-C1C3-4C70-8CFF-FD9133F4BC32}" type="pres">
      <dgm:prSet presAssocID="{0FB78306-9A43-4703-A139-EFE60B42BC83}" presName="node" presStyleLbl="node1" presStyleIdx="2" presStyleCnt="6" custRadScaleRad="145024" custRadScaleInc="-99139">
        <dgm:presLayoutVars>
          <dgm:bulletEnabled val="1"/>
        </dgm:presLayoutVars>
      </dgm:prSet>
      <dgm:spPr/>
    </dgm:pt>
    <dgm:pt modelId="{AD7C878E-95DD-4D78-BE22-BD02803A2C4D}" type="pres">
      <dgm:prSet presAssocID="{D287EE89-AD3F-4F0A-BF0F-49ECBB6D2BAE}" presName="Name9" presStyleLbl="parChTrans1D2" presStyleIdx="3" presStyleCnt="6"/>
      <dgm:spPr/>
    </dgm:pt>
    <dgm:pt modelId="{2905367D-F67D-403C-982D-0B8E67BB6D05}" type="pres">
      <dgm:prSet presAssocID="{D287EE89-AD3F-4F0A-BF0F-49ECBB6D2BAE}" presName="connTx" presStyleLbl="parChTrans1D2" presStyleIdx="3" presStyleCnt="6"/>
      <dgm:spPr/>
    </dgm:pt>
    <dgm:pt modelId="{8DC30AA8-F1C6-46CD-B93E-1B2DCD5F64C4}" type="pres">
      <dgm:prSet presAssocID="{EBF2C4DC-6512-45E6-A139-14354AAFA12D}" presName="node" presStyleLbl="node1" presStyleIdx="3" presStyleCnt="6" custRadScaleRad="116693" custRadScaleInc="-135967">
        <dgm:presLayoutVars>
          <dgm:bulletEnabled val="1"/>
        </dgm:presLayoutVars>
      </dgm:prSet>
      <dgm:spPr/>
    </dgm:pt>
    <dgm:pt modelId="{9F057643-8778-480E-AB33-3A5D607FB664}" type="pres">
      <dgm:prSet presAssocID="{80627764-BA1C-4F16-AE25-9C5774FFCD10}" presName="Name9" presStyleLbl="parChTrans1D2" presStyleIdx="4" presStyleCnt="6"/>
      <dgm:spPr/>
    </dgm:pt>
    <dgm:pt modelId="{29BC31E8-5B4F-4E18-B254-C15CDD6CF12C}" type="pres">
      <dgm:prSet presAssocID="{80627764-BA1C-4F16-AE25-9C5774FFCD10}" presName="connTx" presStyleLbl="parChTrans1D2" presStyleIdx="4" presStyleCnt="6"/>
      <dgm:spPr/>
    </dgm:pt>
    <dgm:pt modelId="{E5FC993C-88E6-4B46-B4FB-3D008C2F9B8E}" type="pres">
      <dgm:prSet presAssocID="{2CEBF8A3-D324-49B4-B209-D42597F187AE}" presName="node" presStyleLbl="node1" presStyleIdx="4" presStyleCnt="6" custRadScaleRad="171018" custRadScaleInc="133812">
        <dgm:presLayoutVars>
          <dgm:bulletEnabled val="1"/>
        </dgm:presLayoutVars>
      </dgm:prSet>
      <dgm:spPr/>
    </dgm:pt>
    <dgm:pt modelId="{0765DA26-608E-46B5-B680-4456C60D0E50}" type="pres">
      <dgm:prSet presAssocID="{A43274F3-8CF8-4135-A993-A10C9407C7A5}" presName="Name9" presStyleLbl="parChTrans1D2" presStyleIdx="5" presStyleCnt="6"/>
      <dgm:spPr/>
    </dgm:pt>
    <dgm:pt modelId="{18EC043E-847F-42D2-8CA2-2D03AAE8AB7E}" type="pres">
      <dgm:prSet presAssocID="{A43274F3-8CF8-4135-A993-A10C9407C7A5}" presName="connTx" presStyleLbl="parChTrans1D2" presStyleIdx="5" presStyleCnt="6"/>
      <dgm:spPr/>
    </dgm:pt>
    <dgm:pt modelId="{C98F0BA3-4120-4DA2-9F7C-011DC2DC567A}" type="pres">
      <dgm:prSet presAssocID="{F2FB27D7-7946-45C5-93CB-7D68D70C15C1}" presName="node" presStyleLbl="node1" presStyleIdx="5" presStyleCnt="6" custRadScaleRad="105367" custRadScaleInc="81322">
        <dgm:presLayoutVars>
          <dgm:bulletEnabled val="1"/>
        </dgm:presLayoutVars>
      </dgm:prSet>
      <dgm:spPr/>
    </dgm:pt>
  </dgm:ptLst>
  <dgm:cxnLst>
    <dgm:cxn modelId="{DFD26705-031E-469F-A3E7-074226273D9B}" srcId="{AB35BCB6-909D-42E0-8DC3-BA19B8F8085F}" destId="{EBF2C4DC-6512-45E6-A139-14354AAFA12D}" srcOrd="3" destOrd="0" parTransId="{D287EE89-AD3F-4F0A-BF0F-49ECBB6D2BAE}" sibTransId="{8D043A18-8D8C-4ECB-BEAD-C30D32D18E10}"/>
    <dgm:cxn modelId="{BFB53617-0605-4198-A8FC-8BC977680F67}" srcId="{AB35BCB6-909D-42E0-8DC3-BA19B8F8085F}" destId="{0FB78306-9A43-4703-A139-EFE60B42BC83}" srcOrd="2" destOrd="0" parTransId="{68FE6160-7E0A-4A28-B40F-F9BF83D51589}" sibTransId="{99E7A4AC-63B6-496D-8753-9AACCE52616A}"/>
    <dgm:cxn modelId="{D3BE8C23-A32E-440F-9973-56CC4E38FD00}" type="presOf" srcId="{A43274F3-8CF8-4135-A993-A10C9407C7A5}" destId="{0765DA26-608E-46B5-B680-4456C60D0E50}" srcOrd="0" destOrd="0" presId="urn:microsoft.com/office/officeart/2005/8/layout/radial1"/>
    <dgm:cxn modelId="{39F6DE25-6A22-42EA-9863-04B74C4B347E}" type="presOf" srcId="{80627764-BA1C-4F16-AE25-9C5774FFCD10}" destId="{9F057643-8778-480E-AB33-3A5D607FB664}" srcOrd="0" destOrd="0" presId="urn:microsoft.com/office/officeart/2005/8/layout/radial1"/>
    <dgm:cxn modelId="{C339E026-7DFC-4500-9C73-205A5277942C}" type="presOf" srcId="{68FE6160-7E0A-4A28-B40F-F9BF83D51589}" destId="{D7568410-624F-430C-A47A-D898FA8C0446}" srcOrd="1" destOrd="0" presId="urn:microsoft.com/office/officeart/2005/8/layout/radial1"/>
    <dgm:cxn modelId="{89183E34-67C1-41EF-9C02-C43EA632B063}" type="presOf" srcId="{F5A032F6-7857-4A7F-A22D-F9C2D792F6D9}" destId="{0A3FBB37-E863-4000-86A6-D5861DACEC78}" srcOrd="0" destOrd="0" presId="urn:microsoft.com/office/officeart/2005/8/layout/radial1"/>
    <dgm:cxn modelId="{7DF79A36-0076-48B0-89D6-852DB6E4F690}" type="presOf" srcId="{2CEBF8A3-D324-49B4-B209-D42597F187AE}" destId="{E5FC993C-88E6-4B46-B4FB-3D008C2F9B8E}" srcOrd="0" destOrd="0" presId="urn:microsoft.com/office/officeart/2005/8/layout/radial1"/>
    <dgm:cxn modelId="{BE46E33A-F243-422A-B7C2-E88BBAC47544}" type="presOf" srcId="{FC5047BB-BB04-4D92-ADA2-58402BD87DCF}" destId="{0E913D95-878F-4196-9DAA-AD483247A82F}" srcOrd="0" destOrd="0" presId="urn:microsoft.com/office/officeart/2005/8/layout/radial1"/>
    <dgm:cxn modelId="{45553743-C3CC-480B-ABD2-2FF22BA7FD2B}" srcId="{FC5047BB-BB04-4D92-ADA2-58402BD87DCF}" destId="{8EC7ED8A-F0F0-41B7-BB6E-350C75F34C52}" srcOrd="1" destOrd="0" parTransId="{1A3F5DC1-874A-4835-B17A-FA52F1B172FE}" sibTransId="{00E02C42-640D-4BA7-A6FA-A34A5B3B9ED8}"/>
    <dgm:cxn modelId="{BE8FB043-B521-4861-AB72-E115F16DD1C5}" type="presOf" srcId="{A43274F3-8CF8-4135-A993-A10C9407C7A5}" destId="{18EC043E-847F-42D2-8CA2-2D03AAE8AB7E}" srcOrd="1" destOrd="0" presId="urn:microsoft.com/office/officeart/2005/8/layout/radial1"/>
    <dgm:cxn modelId="{030F0445-1BB3-4FCB-884B-B5EF5CEE8C8E}" type="presOf" srcId="{EBF2C4DC-6512-45E6-A139-14354AAFA12D}" destId="{8DC30AA8-F1C6-46CD-B93E-1B2DCD5F64C4}" srcOrd="0" destOrd="0" presId="urn:microsoft.com/office/officeart/2005/8/layout/radial1"/>
    <dgm:cxn modelId="{EEAC3846-24EE-45E3-BB36-587E5D6EBFB0}" type="presOf" srcId="{0FB78306-9A43-4703-A139-EFE60B42BC83}" destId="{2BDC1927-C1C3-4C70-8CFF-FD9133F4BC32}" srcOrd="0" destOrd="0" presId="urn:microsoft.com/office/officeart/2005/8/layout/radial1"/>
    <dgm:cxn modelId="{98B9BE68-59FE-4ABB-B659-296D634B7959}" srcId="{AB35BCB6-909D-42E0-8DC3-BA19B8F8085F}" destId="{117CB726-66C9-42D8-A625-8FDE8729398A}" srcOrd="1" destOrd="0" parTransId="{EE59F9AA-F106-4E01-85C3-FB84A2703F82}" sibTransId="{C600D7F6-DA64-4D5B-98DF-EEA1A9B51730}"/>
    <dgm:cxn modelId="{9FD0D987-37DF-433C-81AE-C10C12F288BC}" type="presOf" srcId="{AB35BCB6-909D-42E0-8DC3-BA19B8F8085F}" destId="{D755B530-4C9E-44CF-95B7-138CB4BBDBDF}" srcOrd="0" destOrd="0" presId="urn:microsoft.com/office/officeart/2005/8/layout/radial1"/>
    <dgm:cxn modelId="{8A89638B-7672-4A1E-A7DF-75406791CFBF}" type="presOf" srcId="{80627764-BA1C-4F16-AE25-9C5774FFCD10}" destId="{29BC31E8-5B4F-4E18-B254-C15CDD6CF12C}" srcOrd="1" destOrd="0" presId="urn:microsoft.com/office/officeart/2005/8/layout/radial1"/>
    <dgm:cxn modelId="{19AC168E-B558-4F0C-8207-7491104C5AD5}" type="presOf" srcId="{EE59F9AA-F106-4E01-85C3-FB84A2703F82}" destId="{32894CBE-BDE3-4CD9-82FF-E714E2479EA8}" srcOrd="0" destOrd="0" presId="urn:microsoft.com/office/officeart/2005/8/layout/radial1"/>
    <dgm:cxn modelId="{3BED5D90-48DF-48EE-8BBE-C9AB7795856E}" srcId="{AB35BCB6-909D-42E0-8DC3-BA19B8F8085F}" destId="{F2FB27D7-7946-45C5-93CB-7D68D70C15C1}" srcOrd="5" destOrd="0" parTransId="{A43274F3-8CF8-4135-A993-A10C9407C7A5}" sibTransId="{C8DEF7FD-BF03-46B6-9D0C-2466A00BF586}"/>
    <dgm:cxn modelId="{229802A0-0DC5-4AFF-B4BA-6F47CC7FDA58}" type="presOf" srcId="{EE59F9AA-F106-4E01-85C3-FB84A2703F82}" destId="{5A04B8C9-A91C-4E08-B536-DCFEF6ABF8F9}" srcOrd="1" destOrd="0" presId="urn:microsoft.com/office/officeart/2005/8/layout/radial1"/>
    <dgm:cxn modelId="{3A9770A5-1CEC-46E9-AA4E-98B3B8482051}" type="presOf" srcId="{D287EE89-AD3F-4F0A-BF0F-49ECBB6D2BAE}" destId="{2905367D-F67D-403C-982D-0B8E67BB6D05}" srcOrd="1" destOrd="0" presId="urn:microsoft.com/office/officeart/2005/8/layout/radial1"/>
    <dgm:cxn modelId="{E3132EB1-D62E-4DAE-A5AD-1F556ADF508E}" srcId="{FC5047BB-BB04-4D92-ADA2-58402BD87DCF}" destId="{A16D2234-F47A-4D0B-88AD-CCF38DE09971}" srcOrd="2" destOrd="0" parTransId="{A1AF9EE6-688C-48A1-8775-B6629F526802}" sibTransId="{B5F128CC-4249-43D5-863B-EEB8135A4D73}"/>
    <dgm:cxn modelId="{97100BBC-1282-46A8-A317-1209BF102766}" type="presOf" srcId="{F2FB27D7-7946-45C5-93CB-7D68D70C15C1}" destId="{C98F0BA3-4120-4DA2-9F7C-011DC2DC567A}" srcOrd="0" destOrd="0" presId="urn:microsoft.com/office/officeart/2005/8/layout/radial1"/>
    <dgm:cxn modelId="{27F016BC-2883-4242-910F-0B570E501065}" srcId="{AB35BCB6-909D-42E0-8DC3-BA19B8F8085F}" destId="{19BD51EA-296A-4AA6-81B7-4B7290089C42}" srcOrd="0" destOrd="0" parTransId="{F5A032F6-7857-4A7F-A22D-F9C2D792F6D9}" sibTransId="{640BAB82-380E-4B8A-9690-7863C1C7E62E}"/>
    <dgm:cxn modelId="{4A6D68BC-360E-43C0-81AB-7CCAEA7351D2}" srcId="{AB35BCB6-909D-42E0-8DC3-BA19B8F8085F}" destId="{2CEBF8A3-D324-49B4-B209-D42597F187AE}" srcOrd="4" destOrd="0" parTransId="{80627764-BA1C-4F16-AE25-9C5774FFCD10}" sibTransId="{97F3CF09-B018-40EB-89A1-39749178C739}"/>
    <dgm:cxn modelId="{3F0D03CE-7D0B-428B-8483-B24BFB0FF4D7}" type="presOf" srcId="{117CB726-66C9-42D8-A625-8FDE8729398A}" destId="{81C3F886-AB31-4DF4-A33D-77E593383CD2}" srcOrd="0" destOrd="0" presId="urn:microsoft.com/office/officeart/2005/8/layout/radial1"/>
    <dgm:cxn modelId="{03EAD3D9-A7D9-4E89-866B-9A9E5FB79FE8}" srcId="{FC5047BB-BB04-4D92-ADA2-58402BD87DCF}" destId="{AB35BCB6-909D-42E0-8DC3-BA19B8F8085F}" srcOrd="0" destOrd="0" parTransId="{01F35B7E-AD85-4E00-936F-98EC428BB85D}" sibTransId="{968B9468-3DC1-4409-A96D-6D59A20F0C3F}"/>
    <dgm:cxn modelId="{7DE9ACDA-70E7-42F1-946E-C25792C5A2B0}" type="presOf" srcId="{F5A032F6-7857-4A7F-A22D-F9C2D792F6D9}" destId="{CE363095-36EA-4BD3-B061-D24F4FB16926}" srcOrd="1" destOrd="0" presId="urn:microsoft.com/office/officeart/2005/8/layout/radial1"/>
    <dgm:cxn modelId="{74A8E9DD-723A-44FE-8FEC-5691DC0DB4C9}" type="presOf" srcId="{68FE6160-7E0A-4A28-B40F-F9BF83D51589}" destId="{7BEA92C7-0FC5-42F4-BD60-B64BC8FC34B4}" srcOrd="0" destOrd="0" presId="urn:microsoft.com/office/officeart/2005/8/layout/radial1"/>
    <dgm:cxn modelId="{A6226EF1-EFB1-4911-B0A1-251B7DDF9125}" type="presOf" srcId="{19BD51EA-296A-4AA6-81B7-4B7290089C42}" destId="{A448C561-1FBF-4F3F-9BC2-641EE4BE4F2A}" srcOrd="0" destOrd="0" presId="urn:microsoft.com/office/officeart/2005/8/layout/radial1"/>
    <dgm:cxn modelId="{9E489EFD-4EAB-4EDE-BF90-D7D4F5F9D10C}" type="presOf" srcId="{D287EE89-AD3F-4F0A-BF0F-49ECBB6D2BAE}" destId="{AD7C878E-95DD-4D78-BE22-BD02803A2C4D}" srcOrd="0" destOrd="0" presId="urn:microsoft.com/office/officeart/2005/8/layout/radial1"/>
    <dgm:cxn modelId="{313CD328-D61D-41FD-8DEC-A23A4861469F}" type="presParOf" srcId="{0E913D95-878F-4196-9DAA-AD483247A82F}" destId="{D755B530-4C9E-44CF-95B7-138CB4BBDBDF}" srcOrd="0" destOrd="0" presId="urn:microsoft.com/office/officeart/2005/8/layout/radial1"/>
    <dgm:cxn modelId="{DB59C8F2-B508-4FB7-9D48-E39EE81326FA}" type="presParOf" srcId="{0E913D95-878F-4196-9DAA-AD483247A82F}" destId="{0A3FBB37-E863-4000-86A6-D5861DACEC78}" srcOrd="1" destOrd="0" presId="urn:microsoft.com/office/officeart/2005/8/layout/radial1"/>
    <dgm:cxn modelId="{ED284447-2D63-4E28-A61B-BD37D8891B8D}" type="presParOf" srcId="{0A3FBB37-E863-4000-86A6-D5861DACEC78}" destId="{CE363095-36EA-4BD3-B061-D24F4FB16926}" srcOrd="0" destOrd="0" presId="urn:microsoft.com/office/officeart/2005/8/layout/radial1"/>
    <dgm:cxn modelId="{ABA440EC-8FBA-45ED-BD51-F7CCD10A02E8}" type="presParOf" srcId="{0E913D95-878F-4196-9DAA-AD483247A82F}" destId="{A448C561-1FBF-4F3F-9BC2-641EE4BE4F2A}" srcOrd="2" destOrd="0" presId="urn:microsoft.com/office/officeart/2005/8/layout/radial1"/>
    <dgm:cxn modelId="{6D018DB5-693B-491D-8D78-9B7D58DFE3E5}" type="presParOf" srcId="{0E913D95-878F-4196-9DAA-AD483247A82F}" destId="{32894CBE-BDE3-4CD9-82FF-E714E2479EA8}" srcOrd="3" destOrd="0" presId="urn:microsoft.com/office/officeart/2005/8/layout/radial1"/>
    <dgm:cxn modelId="{401D2003-946B-4E6F-9905-95742BC9C93C}" type="presParOf" srcId="{32894CBE-BDE3-4CD9-82FF-E714E2479EA8}" destId="{5A04B8C9-A91C-4E08-B536-DCFEF6ABF8F9}" srcOrd="0" destOrd="0" presId="urn:microsoft.com/office/officeart/2005/8/layout/radial1"/>
    <dgm:cxn modelId="{C3AB8A8A-62D4-4C62-83A6-7181D4A5D0B3}" type="presParOf" srcId="{0E913D95-878F-4196-9DAA-AD483247A82F}" destId="{81C3F886-AB31-4DF4-A33D-77E593383CD2}" srcOrd="4" destOrd="0" presId="urn:microsoft.com/office/officeart/2005/8/layout/radial1"/>
    <dgm:cxn modelId="{B22A1B7A-027F-438A-B8B8-FBCF72564599}" type="presParOf" srcId="{0E913D95-878F-4196-9DAA-AD483247A82F}" destId="{7BEA92C7-0FC5-42F4-BD60-B64BC8FC34B4}" srcOrd="5" destOrd="0" presId="urn:microsoft.com/office/officeart/2005/8/layout/radial1"/>
    <dgm:cxn modelId="{3E4A70C6-7044-4E49-B187-02AB54D1C619}" type="presParOf" srcId="{7BEA92C7-0FC5-42F4-BD60-B64BC8FC34B4}" destId="{D7568410-624F-430C-A47A-D898FA8C0446}" srcOrd="0" destOrd="0" presId="urn:microsoft.com/office/officeart/2005/8/layout/radial1"/>
    <dgm:cxn modelId="{22E32BDF-8E10-40E5-A28F-1F11FDB22723}" type="presParOf" srcId="{0E913D95-878F-4196-9DAA-AD483247A82F}" destId="{2BDC1927-C1C3-4C70-8CFF-FD9133F4BC32}" srcOrd="6" destOrd="0" presId="urn:microsoft.com/office/officeart/2005/8/layout/radial1"/>
    <dgm:cxn modelId="{2E704A3F-18B8-4FF8-B4FB-1DDCEE47414E}" type="presParOf" srcId="{0E913D95-878F-4196-9DAA-AD483247A82F}" destId="{AD7C878E-95DD-4D78-BE22-BD02803A2C4D}" srcOrd="7" destOrd="0" presId="urn:microsoft.com/office/officeart/2005/8/layout/radial1"/>
    <dgm:cxn modelId="{6FD68235-26E9-46FF-B86A-0B3D93C35258}" type="presParOf" srcId="{AD7C878E-95DD-4D78-BE22-BD02803A2C4D}" destId="{2905367D-F67D-403C-982D-0B8E67BB6D05}" srcOrd="0" destOrd="0" presId="urn:microsoft.com/office/officeart/2005/8/layout/radial1"/>
    <dgm:cxn modelId="{572BD30A-3C76-4BB4-BB1C-D39530BBC9B5}" type="presParOf" srcId="{0E913D95-878F-4196-9DAA-AD483247A82F}" destId="{8DC30AA8-F1C6-46CD-B93E-1B2DCD5F64C4}" srcOrd="8" destOrd="0" presId="urn:microsoft.com/office/officeart/2005/8/layout/radial1"/>
    <dgm:cxn modelId="{0C44B8A8-1A67-4775-B130-6C71BB285B04}" type="presParOf" srcId="{0E913D95-878F-4196-9DAA-AD483247A82F}" destId="{9F057643-8778-480E-AB33-3A5D607FB664}" srcOrd="9" destOrd="0" presId="urn:microsoft.com/office/officeart/2005/8/layout/radial1"/>
    <dgm:cxn modelId="{F1ABB1A0-50C9-4FC9-9F8A-90BB44D023C1}" type="presParOf" srcId="{9F057643-8778-480E-AB33-3A5D607FB664}" destId="{29BC31E8-5B4F-4E18-B254-C15CDD6CF12C}" srcOrd="0" destOrd="0" presId="urn:microsoft.com/office/officeart/2005/8/layout/radial1"/>
    <dgm:cxn modelId="{109F9492-23A4-4CD2-96A3-3918F01545D6}" type="presParOf" srcId="{0E913D95-878F-4196-9DAA-AD483247A82F}" destId="{E5FC993C-88E6-4B46-B4FB-3D008C2F9B8E}" srcOrd="10" destOrd="0" presId="urn:microsoft.com/office/officeart/2005/8/layout/radial1"/>
    <dgm:cxn modelId="{85E082A7-41B1-4E64-838B-3987AD7A478B}" type="presParOf" srcId="{0E913D95-878F-4196-9DAA-AD483247A82F}" destId="{0765DA26-608E-46B5-B680-4456C60D0E50}" srcOrd="11" destOrd="0" presId="urn:microsoft.com/office/officeart/2005/8/layout/radial1"/>
    <dgm:cxn modelId="{9E664489-0F7F-4A67-AD60-D91E343F4F27}" type="presParOf" srcId="{0765DA26-608E-46B5-B680-4456C60D0E50}" destId="{18EC043E-847F-42D2-8CA2-2D03AAE8AB7E}" srcOrd="0" destOrd="0" presId="urn:microsoft.com/office/officeart/2005/8/layout/radial1"/>
    <dgm:cxn modelId="{354E642C-DEB6-403E-ABFC-D0C2A79794C2}" type="presParOf" srcId="{0E913D95-878F-4196-9DAA-AD483247A82F}" destId="{C98F0BA3-4120-4DA2-9F7C-011DC2DC567A}"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B2406-D138-4B08-A4D8-9EDBAA85422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A4C5BA3D-72FF-4DA9-B04F-FFE428C417E8}">
      <dgm:prSet/>
      <dgm:spPr>
        <a:solidFill>
          <a:srgbClr val="C30C0E"/>
        </a:solidFill>
      </dgm:spPr>
      <dgm:t>
        <a:bodyPr/>
        <a:lstStyle/>
        <a:p>
          <a:r>
            <a:rPr lang="de-DE" dirty="0"/>
            <a:t>Bedarfsgerechte Angebote</a:t>
          </a:r>
        </a:p>
      </dgm:t>
    </dgm:pt>
    <dgm:pt modelId="{9B599AC1-4EED-4008-94D1-6B8B2F3F4105}" type="parTrans" cxnId="{631C1C44-64E7-4AB8-9248-27F2D42E7433}">
      <dgm:prSet/>
      <dgm:spPr/>
      <dgm:t>
        <a:bodyPr/>
        <a:lstStyle/>
        <a:p>
          <a:endParaRPr lang="de-DE"/>
        </a:p>
      </dgm:t>
    </dgm:pt>
    <dgm:pt modelId="{E7FE62DF-8A52-495C-8123-9AD777CA2E82}" type="sibTrans" cxnId="{631C1C44-64E7-4AB8-9248-27F2D42E7433}">
      <dgm:prSet/>
      <dgm:spPr/>
      <dgm:t>
        <a:bodyPr/>
        <a:lstStyle/>
        <a:p>
          <a:endParaRPr lang="de-DE"/>
        </a:p>
      </dgm:t>
    </dgm:pt>
    <dgm:pt modelId="{24ADFFF8-2378-40D8-81C1-1CA1E0376701}" type="pres">
      <dgm:prSet presAssocID="{169B2406-D138-4B08-A4D8-9EDBAA85422B}" presName="CompostProcess" presStyleCnt="0">
        <dgm:presLayoutVars>
          <dgm:dir/>
          <dgm:resizeHandles val="exact"/>
        </dgm:presLayoutVars>
      </dgm:prSet>
      <dgm:spPr/>
    </dgm:pt>
    <dgm:pt modelId="{E55CD877-1D09-441E-842E-F38C577B5AEC}" type="pres">
      <dgm:prSet presAssocID="{169B2406-D138-4B08-A4D8-9EDBAA85422B}" presName="arrow" presStyleLbl="bgShp" presStyleIdx="0" presStyleCnt="1" custAng="860455" custScaleX="117647" custLinFactNeighborX="144" custLinFactNeighborY="-62607"/>
      <dgm:spPr>
        <a:solidFill>
          <a:srgbClr val="C30C0E"/>
        </a:solidFill>
      </dgm:spPr>
    </dgm:pt>
    <dgm:pt modelId="{59D9A9E0-4545-4E9D-A9CA-6CC064E6AD1C}" type="pres">
      <dgm:prSet presAssocID="{169B2406-D138-4B08-A4D8-9EDBAA85422B}" presName="linearProcess" presStyleCnt="0"/>
      <dgm:spPr/>
    </dgm:pt>
    <dgm:pt modelId="{71BA0050-2F05-4BFA-A7CF-507C2224E913}" type="pres">
      <dgm:prSet presAssocID="{A4C5BA3D-72FF-4DA9-B04F-FFE428C417E8}" presName="textNode" presStyleLbl="node1" presStyleIdx="0" presStyleCnt="1" custAng="880325">
        <dgm:presLayoutVars>
          <dgm:bulletEnabled val="1"/>
        </dgm:presLayoutVars>
      </dgm:prSet>
      <dgm:spPr/>
    </dgm:pt>
  </dgm:ptLst>
  <dgm:cxnLst>
    <dgm:cxn modelId="{631C1C44-64E7-4AB8-9248-27F2D42E7433}" srcId="{169B2406-D138-4B08-A4D8-9EDBAA85422B}" destId="{A4C5BA3D-72FF-4DA9-B04F-FFE428C417E8}" srcOrd="0" destOrd="0" parTransId="{9B599AC1-4EED-4008-94D1-6B8B2F3F4105}" sibTransId="{E7FE62DF-8A52-495C-8123-9AD777CA2E82}"/>
    <dgm:cxn modelId="{FC2BA070-2CA8-49EA-A080-697C65E71DAD}" type="presOf" srcId="{A4C5BA3D-72FF-4DA9-B04F-FFE428C417E8}" destId="{71BA0050-2F05-4BFA-A7CF-507C2224E913}" srcOrd="0" destOrd="0" presId="urn:microsoft.com/office/officeart/2005/8/layout/hProcess9"/>
    <dgm:cxn modelId="{BAEEB9EE-DE58-4BFB-A6D4-66271FF359F3}" type="presOf" srcId="{169B2406-D138-4B08-A4D8-9EDBAA85422B}" destId="{24ADFFF8-2378-40D8-81C1-1CA1E0376701}" srcOrd="0" destOrd="0" presId="urn:microsoft.com/office/officeart/2005/8/layout/hProcess9"/>
    <dgm:cxn modelId="{B6FC6235-C2C2-4CBF-BA44-42F05CE3BE38}" type="presParOf" srcId="{24ADFFF8-2378-40D8-81C1-1CA1E0376701}" destId="{E55CD877-1D09-441E-842E-F38C577B5AEC}" srcOrd="0" destOrd="0" presId="urn:microsoft.com/office/officeart/2005/8/layout/hProcess9"/>
    <dgm:cxn modelId="{5D0B2279-5E6C-4CDE-98D3-3A873B3BDAB8}" type="presParOf" srcId="{24ADFFF8-2378-40D8-81C1-1CA1E0376701}" destId="{59D9A9E0-4545-4E9D-A9CA-6CC064E6AD1C}" srcOrd="1" destOrd="0" presId="urn:microsoft.com/office/officeart/2005/8/layout/hProcess9"/>
    <dgm:cxn modelId="{C2E10825-3B6E-406D-A475-873F8A73B4C7}" type="presParOf" srcId="{59D9A9E0-4545-4E9D-A9CA-6CC064E6AD1C}" destId="{71BA0050-2F05-4BFA-A7CF-507C2224E913}" srcOrd="0"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B2406-D138-4B08-A4D8-9EDBAA85422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A4C5BA3D-72FF-4DA9-B04F-FFE428C417E8}">
      <dgm:prSet/>
      <dgm:spPr>
        <a:solidFill>
          <a:srgbClr val="C30C0E"/>
        </a:solidFill>
      </dgm:spPr>
      <dgm:t>
        <a:bodyPr/>
        <a:lstStyle/>
        <a:p>
          <a:r>
            <a:rPr lang="de-DE" dirty="0"/>
            <a:t>Freiwillige Angebote</a:t>
          </a:r>
        </a:p>
      </dgm:t>
    </dgm:pt>
    <dgm:pt modelId="{9B599AC1-4EED-4008-94D1-6B8B2F3F4105}" type="parTrans" cxnId="{631C1C44-64E7-4AB8-9248-27F2D42E7433}">
      <dgm:prSet/>
      <dgm:spPr/>
      <dgm:t>
        <a:bodyPr/>
        <a:lstStyle/>
        <a:p>
          <a:endParaRPr lang="de-DE"/>
        </a:p>
      </dgm:t>
    </dgm:pt>
    <dgm:pt modelId="{E7FE62DF-8A52-495C-8123-9AD777CA2E82}" type="sibTrans" cxnId="{631C1C44-64E7-4AB8-9248-27F2D42E7433}">
      <dgm:prSet/>
      <dgm:spPr/>
      <dgm:t>
        <a:bodyPr/>
        <a:lstStyle/>
        <a:p>
          <a:endParaRPr lang="de-DE"/>
        </a:p>
      </dgm:t>
    </dgm:pt>
    <dgm:pt modelId="{24ADFFF8-2378-40D8-81C1-1CA1E0376701}" type="pres">
      <dgm:prSet presAssocID="{169B2406-D138-4B08-A4D8-9EDBAA85422B}" presName="CompostProcess" presStyleCnt="0">
        <dgm:presLayoutVars>
          <dgm:dir/>
          <dgm:resizeHandles val="exact"/>
        </dgm:presLayoutVars>
      </dgm:prSet>
      <dgm:spPr/>
    </dgm:pt>
    <dgm:pt modelId="{E55CD877-1D09-441E-842E-F38C577B5AEC}" type="pres">
      <dgm:prSet presAssocID="{169B2406-D138-4B08-A4D8-9EDBAA85422B}" presName="arrow" presStyleLbl="bgShp" presStyleIdx="0" presStyleCnt="1" custAng="20359023" custScaleX="117647" custLinFactY="100000" custLinFactNeighborX="8824" custLinFactNeighborY="135809"/>
      <dgm:spPr>
        <a:solidFill>
          <a:srgbClr val="C30C0E"/>
        </a:solidFill>
      </dgm:spPr>
    </dgm:pt>
    <dgm:pt modelId="{59D9A9E0-4545-4E9D-A9CA-6CC064E6AD1C}" type="pres">
      <dgm:prSet presAssocID="{169B2406-D138-4B08-A4D8-9EDBAA85422B}" presName="linearProcess" presStyleCnt="0"/>
      <dgm:spPr/>
    </dgm:pt>
    <dgm:pt modelId="{71BA0050-2F05-4BFA-A7CF-507C2224E913}" type="pres">
      <dgm:prSet presAssocID="{A4C5BA3D-72FF-4DA9-B04F-FFE428C417E8}" presName="textNode" presStyleLbl="node1" presStyleIdx="0" presStyleCnt="1" custAng="20329027" custLinFactNeighborX="-5026" custLinFactNeighborY="90623">
        <dgm:presLayoutVars>
          <dgm:bulletEnabled val="1"/>
        </dgm:presLayoutVars>
      </dgm:prSet>
      <dgm:spPr/>
    </dgm:pt>
  </dgm:ptLst>
  <dgm:cxnLst>
    <dgm:cxn modelId="{631C1C44-64E7-4AB8-9248-27F2D42E7433}" srcId="{169B2406-D138-4B08-A4D8-9EDBAA85422B}" destId="{A4C5BA3D-72FF-4DA9-B04F-FFE428C417E8}" srcOrd="0" destOrd="0" parTransId="{9B599AC1-4EED-4008-94D1-6B8B2F3F4105}" sibTransId="{E7FE62DF-8A52-495C-8123-9AD777CA2E82}"/>
    <dgm:cxn modelId="{FC2BA070-2CA8-49EA-A080-697C65E71DAD}" type="presOf" srcId="{A4C5BA3D-72FF-4DA9-B04F-FFE428C417E8}" destId="{71BA0050-2F05-4BFA-A7CF-507C2224E913}" srcOrd="0" destOrd="0" presId="urn:microsoft.com/office/officeart/2005/8/layout/hProcess9"/>
    <dgm:cxn modelId="{BAEEB9EE-DE58-4BFB-A6D4-66271FF359F3}" type="presOf" srcId="{169B2406-D138-4B08-A4D8-9EDBAA85422B}" destId="{24ADFFF8-2378-40D8-81C1-1CA1E0376701}" srcOrd="0" destOrd="0" presId="urn:microsoft.com/office/officeart/2005/8/layout/hProcess9"/>
    <dgm:cxn modelId="{B6FC6235-C2C2-4CBF-BA44-42F05CE3BE38}" type="presParOf" srcId="{24ADFFF8-2378-40D8-81C1-1CA1E0376701}" destId="{E55CD877-1D09-441E-842E-F38C577B5AEC}" srcOrd="0" destOrd="0" presId="urn:microsoft.com/office/officeart/2005/8/layout/hProcess9"/>
    <dgm:cxn modelId="{5D0B2279-5E6C-4CDE-98D3-3A873B3BDAB8}" type="presParOf" srcId="{24ADFFF8-2378-40D8-81C1-1CA1E0376701}" destId="{59D9A9E0-4545-4E9D-A9CA-6CC064E6AD1C}" srcOrd="1" destOrd="0" presId="urn:microsoft.com/office/officeart/2005/8/layout/hProcess9"/>
    <dgm:cxn modelId="{C2E10825-3B6E-406D-A475-873F8A73B4C7}" type="presParOf" srcId="{59D9A9E0-4545-4E9D-A9CA-6CC064E6AD1C}" destId="{71BA0050-2F05-4BFA-A7CF-507C2224E913}" srcOrd="0" destOrd="0" presId="urn:microsoft.com/office/officeart/2005/8/layout/hProcess9"/>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5B530-4C9E-44CF-95B7-138CB4BBDBDF}">
      <dsp:nvSpPr>
        <dsp:cNvPr id="0" name=""/>
        <dsp:cNvSpPr/>
      </dsp:nvSpPr>
      <dsp:spPr>
        <a:xfrm>
          <a:off x="3075950" y="1921406"/>
          <a:ext cx="1788160" cy="1820255"/>
        </a:xfrm>
        <a:prstGeom prst="ellipse">
          <a:avLst/>
        </a:prstGeom>
        <a:solidFill>
          <a:srgbClr val="C30C0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t>Coach  im Sozialraum</a:t>
          </a:r>
        </a:p>
      </dsp:txBody>
      <dsp:txXfrm>
        <a:off x="3337820" y="2187976"/>
        <a:ext cx="1264420" cy="1287115"/>
      </dsp:txXfrm>
    </dsp:sp>
    <dsp:sp modelId="{0A3FBB37-E863-4000-86A6-D5861DACEC78}">
      <dsp:nvSpPr>
        <dsp:cNvPr id="0" name=""/>
        <dsp:cNvSpPr/>
      </dsp:nvSpPr>
      <dsp:spPr>
        <a:xfrm rot="8628086">
          <a:off x="2974904" y="3434465"/>
          <a:ext cx="297942" cy="32657"/>
        </a:xfrm>
        <a:custGeom>
          <a:avLst/>
          <a:gdLst/>
          <a:ahLst/>
          <a:cxnLst/>
          <a:rect l="0" t="0" r="0" b="0"/>
          <a:pathLst>
            <a:path>
              <a:moveTo>
                <a:pt x="0" y="16328"/>
              </a:moveTo>
              <a:lnTo>
                <a:pt x="297942" y="16328"/>
              </a:lnTo>
            </a:path>
          </a:pathLst>
        </a:custGeom>
        <a:noFill/>
        <a:ln w="1905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116427" y="3443345"/>
        <a:ext cx="14897" cy="14897"/>
      </dsp:txXfrm>
    </dsp:sp>
    <dsp:sp modelId="{A448C561-1FBF-4F3F-9BC2-641EE4BE4F2A}">
      <dsp:nvSpPr>
        <dsp:cNvPr id="0" name=""/>
        <dsp:cNvSpPr/>
      </dsp:nvSpPr>
      <dsp:spPr>
        <a:xfrm>
          <a:off x="1254722" y="3150348"/>
          <a:ext cx="1939156" cy="1917600"/>
        </a:xfrm>
        <a:prstGeom prst="ellipse">
          <a:avLst/>
        </a:prstGeom>
        <a:solidFill>
          <a:schemeClr val="accent4">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b="0" kern="1200" dirty="0"/>
            <a:t>Akteure im Sozialraum </a:t>
          </a:r>
        </a:p>
      </dsp:txBody>
      <dsp:txXfrm>
        <a:off x="1538705" y="3431174"/>
        <a:ext cx="1371190" cy="1355948"/>
      </dsp:txXfrm>
    </dsp:sp>
    <dsp:sp modelId="{32894CBE-BDE3-4CD9-82FF-E714E2479EA8}">
      <dsp:nvSpPr>
        <dsp:cNvPr id="0" name=""/>
        <dsp:cNvSpPr/>
      </dsp:nvSpPr>
      <dsp:spPr>
        <a:xfrm rot="18927983">
          <a:off x="4492480" y="1888564"/>
          <a:ext cx="838802" cy="32657"/>
        </a:xfrm>
        <a:custGeom>
          <a:avLst/>
          <a:gdLst/>
          <a:ahLst/>
          <a:cxnLst/>
          <a:rect l="0" t="0" r="0" b="0"/>
          <a:pathLst>
            <a:path>
              <a:moveTo>
                <a:pt x="0" y="16328"/>
              </a:moveTo>
              <a:lnTo>
                <a:pt x="838802" y="16328"/>
              </a:lnTo>
            </a:path>
          </a:pathLst>
        </a:custGeom>
        <a:noFill/>
        <a:ln w="1905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890911" y="1883923"/>
        <a:ext cx="41940" cy="41940"/>
      </dsp:txXfrm>
    </dsp:sp>
    <dsp:sp modelId="{81C3F886-AB31-4DF4-A33D-77E593383CD2}">
      <dsp:nvSpPr>
        <dsp:cNvPr id="0" name=""/>
        <dsp:cNvSpPr/>
      </dsp:nvSpPr>
      <dsp:spPr>
        <a:xfrm>
          <a:off x="4927122" y="306038"/>
          <a:ext cx="1700399" cy="1494780"/>
        </a:xfrm>
        <a:prstGeom prst="ellipse">
          <a:avLst/>
        </a:prstGeom>
        <a:solidFill>
          <a:srgbClr val="C30C0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Pro Arbeit – Kreis Offenbach - (AöR)</a:t>
          </a:r>
          <a:endParaRPr lang="de-DE" sz="1400" kern="1200" dirty="0"/>
        </a:p>
      </dsp:txBody>
      <dsp:txXfrm>
        <a:off x="5176140" y="524943"/>
        <a:ext cx="1202363" cy="1056970"/>
      </dsp:txXfrm>
    </dsp:sp>
    <dsp:sp modelId="{7BEA92C7-0FC5-42F4-BD60-B64BC8FC34B4}">
      <dsp:nvSpPr>
        <dsp:cNvPr id="0" name=""/>
        <dsp:cNvSpPr/>
      </dsp:nvSpPr>
      <dsp:spPr>
        <a:xfrm rot="21506121">
          <a:off x="4863589" y="2776155"/>
          <a:ext cx="1072127" cy="32657"/>
        </a:xfrm>
        <a:custGeom>
          <a:avLst/>
          <a:gdLst/>
          <a:ahLst/>
          <a:cxnLst/>
          <a:rect l="0" t="0" r="0" b="0"/>
          <a:pathLst>
            <a:path>
              <a:moveTo>
                <a:pt x="0" y="16328"/>
              </a:moveTo>
              <a:lnTo>
                <a:pt x="1072127" y="16328"/>
              </a:lnTo>
            </a:path>
          </a:pathLst>
        </a:custGeom>
        <a:noFill/>
        <a:ln w="1905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372849" y="2765681"/>
        <a:ext cx="53606" cy="53606"/>
      </dsp:txXfrm>
    </dsp:sp>
    <dsp:sp modelId="{2BDC1927-C1C3-4C70-8CFF-FD9133F4BC32}">
      <dsp:nvSpPr>
        <dsp:cNvPr id="0" name=""/>
        <dsp:cNvSpPr/>
      </dsp:nvSpPr>
      <dsp:spPr>
        <a:xfrm>
          <a:off x="5935247" y="2034224"/>
          <a:ext cx="1447715" cy="1447715"/>
        </a:xfrm>
        <a:prstGeom prst="ellipse">
          <a:avLst/>
        </a:prstGeom>
        <a:solidFill>
          <a:schemeClr val="accent4">
            <a:shade val="50000"/>
            <a:hueOff val="98865"/>
            <a:satOff val="-5493"/>
            <a:lumOff val="29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a:t>Ehrenamt</a:t>
          </a:r>
          <a:endParaRPr lang="de-DE" sz="1400" b="1" kern="1200" dirty="0"/>
        </a:p>
      </dsp:txBody>
      <dsp:txXfrm>
        <a:off x="6147260" y="2246237"/>
        <a:ext cx="1023689" cy="1023689"/>
      </dsp:txXfrm>
    </dsp:sp>
    <dsp:sp modelId="{AD7C878E-95DD-4D78-BE22-BD02803A2C4D}">
      <dsp:nvSpPr>
        <dsp:cNvPr id="0" name=""/>
        <dsp:cNvSpPr/>
      </dsp:nvSpPr>
      <dsp:spPr>
        <a:xfrm rot="2914911">
          <a:off x="4486402" y="3671853"/>
          <a:ext cx="478694" cy="32657"/>
        </a:xfrm>
        <a:custGeom>
          <a:avLst/>
          <a:gdLst/>
          <a:ahLst/>
          <a:cxnLst/>
          <a:rect l="0" t="0" r="0" b="0"/>
          <a:pathLst>
            <a:path>
              <a:moveTo>
                <a:pt x="0" y="16328"/>
              </a:moveTo>
              <a:lnTo>
                <a:pt x="478694" y="16328"/>
              </a:lnTo>
            </a:path>
          </a:pathLst>
        </a:custGeom>
        <a:noFill/>
        <a:ln w="1905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713782" y="3676214"/>
        <a:ext cx="23934" cy="23934"/>
      </dsp:txXfrm>
    </dsp:sp>
    <dsp:sp modelId="{8DC30AA8-F1C6-46CD-B93E-1B2DCD5F64C4}">
      <dsp:nvSpPr>
        <dsp:cNvPr id="0" name=""/>
        <dsp:cNvSpPr/>
      </dsp:nvSpPr>
      <dsp:spPr>
        <a:xfrm>
          <a:off x="4639099" y="3686633"/>
          <a:ext cx="1447715" cy="1447715"/>
        </a:xfrm>
        <a:prstGeom prst="ellipse">
          <a:avLst/>
        </a:prstGeom>
        <a:solidFill>
          <a:srgbClr val="8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Unternehmen</a:t>
          </a:r>
        </a:p>
      </dsp:txBody>
      <dsp:txXfrm>
        <a:off x="4851112" y="3898646"/>
        <a:ext cx="1023689" cy="1023689"/>
      </dsp:txXfrm>
    </dsp:sp>
    <dsp:sp modelId="{9F057643-8778-480E-AB33-3A5D607FB664}">
      <dsp:nvSpPr>
        <dsp:cNvPr id="0" name=""/>
        <dsp:cNvSpPr/>
      </dsp:nvSpPr>
      <dsp:spPr>
        <a:xfrm rot="11489049">
          <a:off x="1447172" y="2471553"/>
          <a:ext cx="1662714" cy="32657"/>
        </a:xfrm>
        <a:custGeom>
          <a:avLst/>
          <a:gdLst/>
          <a:ahLst/>
          <a:cxnLst/>
          <a:rect l="0" t="0" r="0" b="0"/>
          <a:pathLst>
            <a:path>
              <a:moveTo>
                <a:pt x="0" y="16328"/>
              </a:moveTo>
              <a:lnTo>
                <a:pt x="1662714" y="16328"/>
              </a:lnTo>
            </a:path>
          </a:pathLst>
        </a:custGeom>
        <a:noFill/>
        <a:ln w="1905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de-DE" sz="600" kern="1200"/>
        </a:p>
      </dsp:txBody>
      <dsp:txXfrm rot="10800000">
        <a:off x="2236961" y="2446314"/>
        <a:ext cx="83135" cy="83135"/>
      </dsp:txXfrm>
    </dsp:sp>
    <dsp:sp modelId="{E5FC993C-88E6-4B46-B4FB-3D008C2F9B8E}">
      <dsp:nvSpPr>
        <dsp:cNvPr id="0" name=""/>
        <dsp:cNvSpPr/>
      </dsp:nvSpPr>
      <dsp:spPr>
        <a:xfrm>
          <a:off x="30592" y="1454385"/>
          <a:ext cx="1447715" cy="1447715"/>
        </a:xfrm>
        <a:prstGeom prst="ellipse">
          <a:avLst/>
        </a:prstGeom>
        <a:solidFill>
          <a:schemeClr val="accent4">
            <a:shade val="50000"/>
            <a:hueOff val="98865"/>
            <a:satOff val="-5493"/>
            <a:lumOff val="29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e-DE" sz="2500" kern="1200" dirty="0"/>
            <a:t>Bürger</a:t>
          </a:r>
        </a:p>
      </dsp:txBody>
      <dsp:txXfrm>
        <a:off x="242605" y="1666398"/>
        <a:ext cx="1023689" cy="1023689"/>
      </dsp:txXfrm>
    </dsp:sp>
    <dsp:sp modelId="{0765DA26-608E-46B5-B680-4456C60D0E50}">
      <dsp:nvSpPr>
        <dsp:cNvPr id="0" name=""/>
        <dsp:cNvSpPr/>
      </dsp:nvSpPr>
      <dsp:spPr>
        <a:xfrm rot="14087828">
          <a:off x="3092245" y="1891309"/>
          <a:ext cx="451958" cy="32657"/>
        </a:xfrm>
        <a:custGeom>
          <a:avLst/>
          <a:gdLst/>
          <a:ahLst/>
          <a:cxnLst/>
          <a:rect l="0" t="0" r="0" b="0"/>
          <a:pathLst>
            <a:path>
              <a:moveTo>
                <a:pt x="0" y="16328"/>
              </a:moveTo>
              <a:lnTo>
                <a:pt x="451958" y="16328"/>
              </a:lnTo>
            </a:path>
          </a:pathLst>
        </a:custGeom>
        <a:noFill/>
        <a:ln w="1905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306925" y="1896339"/>
        <a:ext cx="22597" cy="22597"/>
      </dsp:txXfrm>
    </dsp:sp>
    <dsp:sp modelId="{C98F0BA3-4120-4DA2-9F7C-011DC2DC567A}">
      <dsp:nvSpPr>
        <dsp:cNvPr id="0" name=""/>
        <dsp:cNvSpPr/>
      </dsp:nvSpPr>
      <dsp:spPr>
        <a:xfrm>
          <a:off x="2046811" y="407654"/>
          <a:ext cx="1447715" cy="1447715"/>
        </a:xfrm>
        <a:prstGeom prst="ellipse">
          <a:avLst/>
        </a:prstGeom>
        <a:solidFill>
          <a:schemeClr val="accent4">
            <a:shade val="50000"/>
            <a:hueOff val="49433"/>
            <a:satOff val="-2747"/>
            <a:lumOff val="14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Kreisstadt Dietzenbach</a:t>
          </a:r>
        </a:p>
      </dsp:txBody>
      <dsp:txXfrm>
        <a:off x="2258824" y="619667"/>
        <a:ext cx="1023689" cy="1023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CD877-1D09-441E-842E-F38C577B5AEC}">
      <dsp:nvSpPr>
        <dsp:cNvPr id="0" name=""/>
        <dsp:cNvSpPr/>
      </dsp:nvSpPr>
      <dsp:spPr>
        <a:xfrm rot="860455">
          <a:off x="2418" y="0"/>
          <a:ext cx="1975205" cy="484006"/>
        </a:xfrm>
        <a:prstGeom prst="rightArrow">
          <a:avLst/>
        </a:prstGeom>
        <a:solidFill>
          <a:srgbClr val="C30C0E"/>
        </a:solidFill>
        <a:ln>
          <a:noFill/>
        </a:ln>
        <a:effectLst/>
      </dsp:spPr>
      <dsp:style>
        <a:lnRef idx="0">
          <a:scrgbClr r="0" g="0" b="0"/>
        </a:lnRef>
        <a:fillRef idx="1">
          <a:scrgbClr r="0" g="0" b="0"/>
        </a:fillRef>
        <a:effectRef idx="0">
          <a:scrgbClr r="0" g="0" b="0"/>
        </a:effectRef>
        <a:fontRef idx="minor"/>
      </dsp:style>
    </dsp:sp>
    <dsp:sp modelId="{71BA0050-2F05-4BFA-A7CF-507C2224E913}">
      <dsp:nvSpPr>
        <dsp:cNvPr id="0" name=""/>
        <dsp:cNvSpPr/>
      </dsp:nvSpPr>
      <dsp:spPr>
        <a:xfrm rot="880325">
          <a:off x="324057" y="145201"/>
          <a:ext cx="1327091" cy="193602"/>
        </a:xfrm>
        <a:prstGeom prst="roundRect">
          <a:avLst/>
        </a:prstGeom>
        <a:solidFill>
          <a:srgbClr val="C30C0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e-DE" sz="800" kern="1200" dirty="0"/>
            <a:t>Bedarfsgerechte Angebote</a:t>
          </a:r>
        </a:p>
      </dsp:txBody>
      <dsp:txXfrm>
        <a:off x="333508" y="154652"/>
        <a:ext cx="1308189" cy="174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CD877-1D09-441E-842E-F38C577B5AEC}">
      <dsp:nvSpPr>
        <dsp:cNvPr id="0" name=""/>
        <dsp:cNvSpPr/>
      </dsp:nvSpPr>
      <dsp:spPr>
        <a:xfrm rot="20359023">
          <a:off x="0" y="119590"/>
          <a:ext cx="1975205" cy="484006"/>
        </a:xfrm>
        <a:prstGeom prst="rightArrow">
          <a:avLst/>
        </a:prstGeom>
        <a:solidFill>
          <a:srgbClr val="C30C0E"/>
        </a:solidFill>
        <a:ln>
          <a:noFill/>
        </a:ln>
        <a:effectLst/>
      </dsp:spPr>
      <dsp:style>
        <a:lnRef idx="0">
          <a:scrgbClr r="0" g="0" b="0"/>
        </a:lnRef>
        <a:fillRef idx="1">
          <a:scrgbClr r="0" g="0" b="0"/>
        </a:fillRef>
        <a:effectRef idx="0">
          <a:scrgbClr r="0" g="0" b="0"/>
        </a:effectRef>
        <a:fontRef idx="minor"/>
      </dsp:style>
    </dsp:sp>
    <dsp:sp modelId="{71BA0050-2F05-4BFA-A7CF-507C2224E913}">
      <dsp:nvSpPr>
        <dsp:cNvPr id="0" name=""/>
        <dsp:cNvSpPr/>
      </dsp:nvSpPr>
      <dsp:spPr>
        <a:xfrm rot="20329027">
          <a:off x="423785" y="292340"/>
          <a:ext cx="1024638" cy="193602"/>
        </a:xfrm>
        <a:prstGeom prst="roundRect">
          <a:avLst/>
        </a:prstGeom>
        <a:solidFill>
          <a:srgbClr val="C30C0E"/>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de-DE" sz="800" kern="1200" dirty="0"/>
            <a:t>Freiwillige Angebote</a:t>
          </a:r>
        </a:p>
      </dsp:txBody>
      <dsp:txXfrm>
        <a:off x="433236" y="301791"/>
        <a:ext cx="1005736" cy="1747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7088" cy="496966"/>
          </a:xfrm>
          <a:prstGeom prst="rect">
            <a:avLst/>
          </a:prstGeom>
        </p:spPr>
        <p:txBody>
          <a:bodyPr vert="horz" lIns="91431" tIns="45716" rIns="91431" bIns="45716" rtlCol="0"/>
          <a:lstStyle>
            <a:lvl1pPr algn="l">
              <a:defRPr sz="1200"/>
            </a:lvl1pPr>
          </a:lstStyle>
          <a:p>
            <a:endParaRPr lang="de-DE"/>
          </a:p>
        </p:txBody>
      </p:sp>
      <p:sp>
        <p:nvSpPr>
          <p:cNvPr id="3" name="Datumsplatzhalter 2"/>
          <p:cNvSpPr>
            <a:spLocks noGrp="1"/>
          </p:cNvSpPr>
          <p:nvPr>
            <p:ph type="dt" idx="1"/>
          </p:nvPr>
        </p:nvSpPr>
        <p:spPr>
          <a:xfrm>
            <a:off x="3850587" y="2"/>
            <a:ext cx="2947088" cy="496966"/>
          </a:xfrm>
          <a:prstGeom prst="rect">
            <a:avLst/>
          </a:prstGeom>
        </p:spPr>
        <p:txBody>
          <a:bodyPr vert="horz" lIns="91431" tIns="45716" rIns="91431" bIns="45716" rtlCol="0"/>
          <a:lstStyle>
            <a:lvl1pPr algn="r">
              <a:defRPr sz="1200"/>
            </a:lvl1pPr>
          </a:lstStyle>
          <a:p>
            <a:fld id="{D628DE30-2A15-4868-B43F-081F09C5D415}" type="datetimeFigureOut">
              <a:rPr lang="de-DE" smtClean="0"/>
              <a:t>09.04.2019</a:t>
            </a:fld>
            <a:endParaRPr lang="de-DE"/>
          </a:p>
        </p:txBody>
      </p:sp>
      <p:sp>
        <p:nvSpPr>
          <p:cNvPr id="4" name="Folienbildplatzhalter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431" tIns="45716" rIns="91431" bIns="45716" rtlCol="0" anchor="ctr"/>
          <a:lstStyle/>
          <a:p>
            <a:endParaRPr lang="de-DE"/>
          </a:p>
        </p:txBody>
      </p:sp>
      <p:sp>
        <p:nvSpPr>
          <p:cNvPr id="5" name="Notizenplatzhalter 4"/>
          <p:cNvSpPr>
            <a:spLocks noGrp="1"/>
          </p:cNvSpPr>
          <p:nvPr>
            <p:ph type="body" sz="quarter" idx="3"/>
          </p:nvPr>
        </p:nvSpPr>
        <p:spPr>
          <a:xfrm>
            <a:off x="679609" y="4717219"/>
            <a:ext cx="5440046" cy="4467940"/>
          </a:xfrm>
          <a:prstGeom prst="rect">
            <a:avLst/>
          </a:prstGeom>
        </p:spPr>
        <p:txBody>
          <a:bodyPr vert="horz" lIns="91431" tIns="45716" rIns="91431" bIns="4571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261"/>
            <a:ext cx="2947088" cy="496966"/>
          </a:xfrm>
          <a:prstGeom prst="rect">
            <a:avLst/>
          </a:prstGeom>
        </p:spPr>
        <p:txBody>
          <a:bodyPr vert="horz" lIns="91431" tIns="45716" rIns="91431"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587" y="9431261"/>
            <a:ext cx="2947088" cy="496966"/>
          </a:xfrm>
          <a:prstGeom prst="rect">
            <a:avLst/>
          </a:prstGeom>
        </p:spPr>
        <p:txBody>
          <a:bodyPr vert="horz" lIns="91431" tIns="45716" rIns="91431" bIns="45716" rtlCol="0" anchor="b"/>
          <a:lstStyle>
            <a:lvl1pPr algn="r">
              <a:defRPr sz="1200"/>
            </a:lvl1pPr>
          </a:lstStyle>
          <a:p>
            <a:fld id="{DB0DEB0C-8D60-4998-B4BD-C997CD002873}" type="slidenum">
              <a:rPr lang="de-DE" smtClean="0"/>
              <a:t>‹Nr.›</a:t>
            </a:fld>
            <a:endParaRPr lang="de-DE"/>
          </a:p>
        </p:txBody>
      </p:sp>
    </p:spTree>
    <p:extLst>
      <p:ext uri="{BB962C8B-B14F-4D97-AF65-F5344CB8AC3E}">
        <p14:creationId xmlns:p14="http://schemas.microsoft.com/office/powerpoint/2010/main" val="21662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a:t>Im Zentrum stehen immer die Interessen und der Wille der leistungsberechtigten Menschen – egal, ob sie uns gefallen oder nicht. In allen Stadtteilen, in denen ich gearbeitet habe, musste ich immer wieder neu lernen: Meine Vorstellungen von gelingendem Zusammenleben sind relativ unbedeutend</a:t>
            </a:r>
          </a:p>
          <a:p>
            <a:pPr marL="228600" indent="-228600">
              <a:buAutoNum type="arabicPeriod"/>
            </a:pPr>
            <a:r>
              <a:rPr lang="de-DE" dirty="0"/>
              <a:t>´Wir vermeiden Betreuung und setzen auf Aktivierung. Fachkräfte gerade in der psychosozialen Arbeit sind immer verführt, die Wünsche der Menschen zu hören und diese als Aufträge zu verstehen. In der Sozialraumorientierung achten wir konsequent darauf, dass Betreuung nicht zur Entmündigung führt und dass Menschen dadurch, dass sie selbst etwas tun, Würde entwickeln und Autonomie behalten. Viele kennen das Beispiel des Behinderten, der morgens vom Behindertenbus abgeholt und in die Werkstatt für Behinderte gebracht wird – und der am Abend locker mit dem ÖPNV durch die Stadt fährt, wenn er ins Kino will. In vielen 7 Hilfesystemen wird häufig die falsche Eingangsfrage gestellt – nämlich: Welche Unterstützung brauchen die Menschen? Besser wäre es zu fragen: Was können die Menschen selbst? Was wollen sie erreichen? Welche Rechte haben sie? Und erst dann darf ich fragen, welche Unterstützung sie benötigen. </a:t>
            </a:r>
          </a:p>
          <a:p>
            <a:pPr marL="228600" indent="-228600">
              <a:buAutoNum type="arabicPeriod"/>
            </a:pPr>
            <a:r>
              <a:rPr lang="de-DE" dirty="0"/>
              <a:t>In einem sozialräumlichen Konzept schauen wir konsequent auf die Ressourcen sowohl der einzelnen Menschen wie auch der Quartiere. Zunächst zu den Stärken des Individuums: Ob eine Eigenschaft eine Ressource oder ein Defizit ist, entscheidet sich im jeweiligen Kontext. Der Jugendliche, der häufig geklaut hat, kann am besten auf die Gruppenkasse aufpassen. Schulschwänzer sind nicht nur erziehungsbedürftige Objekte, die noch nicht kapiert haben, wie wichtig Schule ist, sondern sie können auch gesehen werden als kenntnisreiche Beratungsinstanz für Lehrer, die mit Schulschwänzern zu tun haben und nicht wissen, wie sie sich verhalten sollen. Nach bürgerlichen Beschreibungs- und Diagnosekriterien sind zahlreiche Menschen verwahrlost, erziehungsschwierig, geistig behindert, entwicklungsgehemmt, verhaltensgestört, verhaltensauffällig und hyperaktiv – in einem anderen Kontext sind die gleichen Menschen kreativ, lebendig, originell, anregend und erheiternd.</a:t>
            </a:r>
          </a:p>
          <a:p>
            <a:pPr marL="228600" indent="-228600">
              <a:buAutoNum type="arabicPeriod"/>
            </a:pPr>
            <a:r>
              <a:rPr lang="de-DE" dirty="0"/>
              <a:t>Sozialräumliche Arbeit muss zielgruppen- und bereichsübergreifend angelegt sein. Förderprogramme und Leistungsgesetze orientieren auf Anspruchsgruppen bzw. auf Zielgruppen. Ein Wohnquartier ist jedoch nicht fein sortiert nach Zielgruppen, es ist eine nur lose verkoppelte Anarchie, in der natürlich bestimmte Milieus prägend sind und wo gleichzeitig die Verflochtenheit dieser Milieus täglich Thema ist. Wer mit Frauen arbeitet, muss auch mit Männern arbeiten; wer mit Arbeitslosen arbeitet, muss auch mit ortsansässigen Unternehmen arbeiten; wer mit Jugendlichen arbeitet, muss auch mit Erwachsenen arbeiten; wer mit Migrant(innen) arbeitet, muss auch mit Einheimischen arbeiten</a:t>
            </a:r>
          </a:p>
        </p:txBody>
      </p:sp>
      <p:sp>
        <p:nvSpPr>
          <p:cNvPr id="4" name="Foliennummernplatzhalter 3"/>
          <p:cNvSpPr>
            <a:spLocks noGrp="1"/>
          </p:cNvSpPr>
          <p:nvPr>
            <p:ph type="sldNum" sz="quarter" idx="10"/>
          </p:nvPr>
        </p:nvSpPr>
        <p:spPr/>
        <p:txBody>
          <a:bodyPr/>
          <a:lstStyle/>
          <a:p>
            <a:fld id="{DB0DEB0C-8D60-4998-B4BD-C997CD002873}" type="slidenum">
              <a:rPr lang="de-DE" smtClean="0"/>
              <a:t>4</a:t>
            </a:fld>
            <a:endParaRPr lang="de-DE"/>
          </a:p>
        </p:txBody>
      </p:sp>
    </p:spTree>
    <p:extLst>
      <p:ext uri="{BB962C8B-B14F-4D97-AF65-F5344CB8AC3E}">
        <p14:creationId xmlns:p14="http://schemas.microsoft.com/office/powerpoint/2010/main" val="371588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kommunales Jobcenter suchen wir immer nach Lösungen, die zukunftsweisend sind und kommenden strukturellen Veränderungen gerecht werden. Auch im Bereich der Integration geflüchteter Menschen werden innovative Ansätze gesucht. Die Pro Arbeit (</a:t>
            </a:r>
            <a:r>
              <a:rPr lang="de-DE" dirty="0" err="1"/>
              <a:t>AöR</a:t>
            </a:r>
            <a:r>
              <a:rPr lang="de-DE" dirty="0"/>
              <a:t>) macht nun einen weiteren Schritt und verbindet den Ansatz der </a:t>
            </a:r>
            <a:r>
              <a:rPr lang="de-DE" b="1" dirty="0"/>
              <a:t>Sozialraumorientierung</a:t>
            </a:r>
            <a:r>
              <a:rPr lang="de-DE" dirty="0"/>
              <a:t> mit dem </a:t>
            </a:r>
            <a:r>
              <a:rPr lang="de-DE" b="1" dirty="0"/>
              <a:t>SGB II</a:t>
            </a:r>
            <a:r>
              <a:rPr lang="de-DE" dirty="0"/>
              <a:t>. </a:t>
            </a:r>
          </a:p>
          <a:p>
            <a:endParaRPr lang="de-DE" altLang="en-US" dirty="0">
              <a:solidFill>
                <a:srgbClr val="000000"/>
              </a:solidFill>
            </a:endParaRPr>
          </a:p>
          <a:p>
            <a:r>
              <a:rPr lang="de-DE" altLang="en-US" dirty="0">
                <a:solidFill>
                  <a:srgbClr val="000000"/>
                </a:solidFill>
              </a:rPr>
              <a:t>Im Mai 2017 startete die Pro Arbeit (</a:t>
            </a:r>
            <a:r>
              <a:rPr lang="de-DE" altLang="en-US" dirty="0" err="1">
                <a:solidFill>
                  <a:srgbClr val="000000"/>
                </a:solidFill>
              </a:rPr>
              <a:t>AöR</a:t>
            </a:r>
            <a:r>
              <a:rPr lang="de-DE" altLang="en-US" dirty="0">
                <a:solidFill>
                  <a:srgbClr val="000000"/>
                </a:solidFill>
              </a:rPr>
              <a:t>) ein Pilotprojekt im „Haus der Integration“ in Dietzenbach. </a:t>
            </a:r>
          </a:p>
          <a:p>
            <a:endParaRPr lang="de-DE" altLang="en-US" dirty="0">
              <a:solidFill>
                <a:srgbClr val="000000"/>
              </a:solidFill>
            </a:endParaRPr>
          </a:p>
          <a:p>
            <a:r>
              <a:rPr lang="de-DE" altLang="en-US" dirty="0">
                <a:solidFill>
                  <a:srgbClr val="000000"/>
                </a:solidFill>
              </a:rPr>
              <a:t>Ziel der geschaffenen Stelle ist es im Wesentlichen, ein Konzept zu „sozialräumlichen Arbeitsansätzen im Bereich Integration“ zu erstellen und anzuwenden, im Netzwerk Integration der Stadt Dietzenbach mitzuwirken, Veranstaltungen für verschiedenste Adressaten zu planen, organisieren und durchzuführen und den Informationsfluss zur Pro Arbeit (</a:t>
            </a:r>
            <a:r>
              <a:rPr lang="de-DE" altLang="en-US" dirty="0" err="1">
                <a:solidFill>
                  <a:srgbClr val="000000"/>
                </a:solidFill>
              </a:rPr>
              <a:t>AöR</a:t>
            </a:r>
            <a:r>
              <a:rPr lang="de-DE" altLang="en-US" dirty="0">
                <a:solidFill>
                  <a:srgbClr val="000000"/>
                </a:solidFill>
              </a:rPr>
              <a:t>) her- bzw. sicherzustellen und als interner Ansprechpartner zu dienen</a:t>
            </a:r>
          </a:p>
          <a:p>
            <a:endParaRPr lang="de-DE" dirty="0"/>
          </a:p>
        </p:txBody>
      </p:sp>
      <p:sp>
        <p:nvSpPr>
          <p:cNvPr id="4" name="Foliennummernplatzhalter 3"/>
          <p:cNvSpPr>
            <a:spLocks noGrp="1"/>
          </p:cNvSpPr>
          <p:nvPr>
            <p:ph type="sldNum" sz="quarter" idx="10"/>
          </p:nvPr>
        </p:nvSpPr>
        <p:spPr/>
        <p:txBody>
          <a:bodyPr/>
          <a:lstStyle/>
          <a:p>
            <a:fld id="{DB0DEB0C-8D60-4998-B4BD-C997CD002873}" type="slidenum">
              <a:rPr lang="de-DE" smtClean="0"/>
              <a:t>5</a:t>
            </a:fld>
            <a:endParaRPr lang="de-DE"/>
          </a:p>
        </p:txBody>
      </p:sp>
    </p:spTree>
    <p:extLst>
      <p:ext uri="{BB962C8B-B14F-4D97-AF65-F5344CB8AC3E}">
        <p14:creationId xmlns:p14="http://schemas.microsoft.com/office/powerpoint/2010/main" val="170178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kommunales Jobcenter suchen wir immer nach Lösungen, die zukunftsweisend sind und kommenden strukturellen Veränderungen gerecht werden. Auch im Bereich der Integration geflüchteter Menschen werden innovative Ansätze gesucht. Die Pro Arbeit (</a:t>
            </a:r>
            <a:r>
              <a:rPr lang="de-DE" dirty="0" err="1"/>
              <a:t>AöR</a:t>
            </a:r>
            <a:r>
              <a:rPr lang="de-DE" dirty="0"/>
              <a:t>) macht nun einen weiteren Schritt und verbindet den Ansatz der </a:t>
            </a:r>
            <a:r>
              <a:rPr lang="de-DE" b="1" dirty="0"/>
              <a:t>Sozialraumorientierung</a:t>
            </a:r>
            <a:r>
              <a:rPr lang="de-DE" dirty="0"/>
              <a:t> mit dem </a:t>
            </a:r>
            <a:r>
              <a:rPr lang="de-DE" b="1" dirty="0"/>
              <a:t>SGB II</a:t>
            </a:r>
            <a:r>
              <a:rPr lang="de-DE" dirty="0"/>
              <a:t>. </a:t>
            </a:r>
          </a:p>
          <a:p>
            <a:endParaRPr lang="de-DE" altLang="en-US" dirty="0">
              <a:solidFill>
                <a:srgbClr val="000000"/>
              </a:solidFill>
            </a:endParaRPr>
          </a:p>
          <a:p>
            <a:r>
              <a:rPr lang="de-DE" altLang="en-US" dirty="0">
                <a:solidFill>
                  <a:srgbClr val="000000"/>
                </a:solidFill>
              </a:rPr>
              <a:t>Im Mai 2017 startete die Pro Arbeit (</a:t>
            </a:r>
            <a:r>
              <a:rPr lang="de-DE" altLang="en-US" dirty="0" err="1">
                <a:solidFill>
                  <a:srgbClr val="000000"/>
                </a:solidFill>
              </a:rPr>
              <a:t>AöR</a:t>
            </a:r>
            <a:r>
              <a:rPr lang="de-DE" altLang="en-US" dirty="0">
                <a:solidFill>
                  <a:srgbClr val="000000"/>
                </a:solidFill>
              </a:rPr>
              <a:t>) ein Pilotprojekt im „Haus der Integration“ in Dietzenbach. </a:t>
            </a:r>
          </a:p>
          <a:p>
            <a:endParaRPr lang="de-DE" altLang="en-US" dirty="0">
              <a:solidFill>
                <a:srgbClr val="000000"/>
              </a:solidFill>
            </a:endParaRPr>
          </a:p>
          <a:p>
            <a:r>
              <a:rPr lang="de-DE" altLang="en-US" dirty="0">
                <a:solidFill>
                  <a:srgbClr val="000000"/>
                </a:solidFill>
              </a:rPr>
              <a:t>Ziel der geschaffenen Stelle ist es im Wesentlichen, ein Konzept zu „sozialräumlichen Arbeitsansätzen im Bereich Integration“ zu erstellen und anzuwenden, im Netzwerk Integration der Stadt Dietzenbach mitzuwirken, Veranstaltungen für verschiedenste Adressaten zu planen, organisieren und durchzuführen und den Informationsfluss zur Pro Arbeit (</a:t>
            </a:r>
            <a:r>
              <a:rPr lang="de-DE" altLang="en-US" dirty="0" err="1">
                <a:solidFill>
                  <a:srgbClr val="000000"/>
                </a:solidFill>
              </a:rPr>
              <a:t>AöR</a:t>
            </a:r>
            <a:r>
              <a:rPr lang="de-DE" altLang="en-US" dirty="0">
                <a:solidFill>
                  <a:srgbClr val="000000"/>
                </a:solidFill>
              </a:rPr>
              <a:t>) her- bzw. sicherzustellen und als interner Ansprechpartner zu dienen</a:t>
            </a:r>
          </a:p>
          <a:p>
            <a:endParaRPr lang="de-DE" dirty="0"/>
          </a:p>
        </p:txBody>
      </p:sp>
      <p:sp>
        <p:nvSpPr>
          <p:cNvPr id="4" name="Foliennummernplatzhalter 3"/>
          <p:cNvSpPr>
            <a:spLocks noGrp="1"/>
          </p:cNvSpPr>
          <p:nvPr>
            <p:ph type="sldNum" sz="quarter" idx="10"/>
          </p:nvPr>
        </p:nvSpPr>
        <p:spPr/>
        <p:txBody>
          <a:bodyPr/>
          <a:lstStyle/>
          <a:p>
            <a:fld id="{DB0DEB0C-8D60-4998-B4BD-C997CD002873}" type="slidenum">
              <a:rPr lang="de-DE" smtClean="0"/>
              <a:t>6</a:t>
            </a:fld>
            <a:endParaRPr lang="de-DE"/>
          </a:p>
        </p:txBody>
      </p:sp>
    </p:spTree>
    <p:extLst>
      <p:ext uri="{BB962C8B-B14F-4D97-AF65-F5344CB8AC3E}">
        <p14:creationId xmlns:p14="http://schemas.microsoft.com/office/powerpoint/2010/main" val="215816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000000"/>
              </a:buClr>
              <a:buSzPct val="100000"/>
              <a:defRPr/>
            </a:pPr>
            <a:r>
              <a:rPr lang="de-DE" altLang="en-US" dirty="0"/>
              <a:t>Im Rahmen der Zielstellung testet die Pro Arbeit (</a:t>
            </a:r>
            <a:r>
              <a:rPr lang="de-DE" altLang="en-US" dirty="0" err="1"/>
              <a:t>AöR</a:t>
            </a:r>
            <a:r>
              <a:rPr lang="de-DE" altLang="en-US" dirty="0"/>
              <a:t>) ein neues Coaching Modell. </a:t>
            </a:r>
          </a:p>
          <a:p>
            <a:pPr>
              <a:buClr>
                <a:srgbClr val="000000"/>
              </a:buClr>
              <a:buSzPct val="100000"/>
              <a:defRPr/>
            </a:pPr>
            <a:endParaRPr lang="de-DE" altLang="en-US" dirty="0"/>
          </a:p>
          <a:p>
            <a:pPr>
              <a:buClr>
                <a:srgbClr val="000000"/>
              </a:buClr>
              <a:buSzPct val="100000"/>
              <a:defRPr/>
            </a:pPr>
            <a:r>
              <a:rPr lang="de-DE" altLang="en-US" dirty="0"/>
              <a:t>Im Gegensatz zum Jobcoaching, dass individuelle </a:t>
            </a:r>
            <a:r>
              <a:rPr lang="de-DE" altLang="en-US" dirty="0" err="1"/>
              <a:t>Coachingprozesse</a:t>
            </a:r>
            <a:r>
              <a:rPr lang="de-DE" altLang="en-US" dirty="0"/>
              <a:t> aus der “Behörde” heraus steuert, dient das </a:t>
            </a:r>
            <a:r>
              <a:rPr lang="de-DE" altLang="en-US" b="1" dirty="0"/>
              <a:t>Community Coaching/ Sozialraum Coaching</a:t>
            </a:r>
            <a:r>
              <a:rPr lang="de-DE" altLang="en-US" dirty="0"/>
              <a:t>, speziell der Gestaltung, Steuerung und Auswertung von gruppendynamischen Prozessen in Sozialräumen. </a:t>
            </a:r>
          </a:p>
          <a:p>
            <a:pPr>
              <a:buClr>
                <a:srgbClr val="000000"/>
              </a:buClr>
              <a:buSzPct val="100000"/>
              <a:defRPr/>
            </a:pPr>
            <a:endParaRPr lang="de-DE" altLang="en-US" dirty="0"/>
          </a:p>
          <a:p>
            <a:pPr>
              <a:buClr>
                <a:srgbClr val="000000"/>
              </a:buClr>
              <a:buSzPct val="100000"/>
              <a:defRPr/>
            </a:pPr>
            <a:r>
              <a:rPr lang="de-DE" altLang="en-US" dirty="0"/>
              <a:t>Ein </a:t>
            </a:r>
            <a:r>
              <a:rPr lang="de-DE" altLang="en-US" dirty="0" err="1"/>
              <a:t>Communitycoach</a:t>
            </a:r>
            <a:r>
              <a:rPr lang="de-DE" altLang="en-US" dirty="0"/>
              <a:t> wird hierbei im Sozialraum eingesetzt, </a:t>
            </a:r>
          </a:p>
          <a:p>
            <a:pPr>
              <a:buClr>
                <a:srgbClr val="000000"/>
              </a:buClr>
              <a:buSzPct val="100000"/>
              <a:defRPr/>
            </a:pPr>
            <a:r>
              <a:rPr lang="de-DE" altLang="en-US" dirty="0"/>
              <a:t>beispielsweise in Stadtteilzentren oder Gemeinschaftsunterkünften, </a:t>
            </a:r>
          </a:p>
          <a:p>
            <a:pPr>
              <a:buClr>
                <a:srgbClr val="000000"/>
              </a:buClr>
              <a:buSzPct val="100000"/>
              <a:defRPr/>
            </a:pPr>
            <a:r>
              <a:rPr lang="de-DE" altLang="en-US" dirty="0"/>
              <a:t>in welchen weitere Akteure und Helfersysteme verankert sind. </a:t>
            </a:r>
          </a:p>
          <a:p>
            <a:endParaRPr lang="de-DE" dirty="0"/>
          </a:p>
        </p:txBody>
      </p:sp>
      <p:sp>
        <p:nvSpPr>
          <p:cNvPr id="4" name="Foliennummernplatzhalter 3"/>
          <p:cNvSpPr>
            <a:spLocks noGrp="1"/>
          </p:cNvSpPr>
          <p:nvPr>
            <p:ph type="sldNum" sz="quarter" idx="10"/>
          </p:nvPr>
        </p:nvSpPr>
        <p:spPr/>
        <p:txBody>
          <a:bodyPr/>
          <a:lstStyle/>
          <a:p>
            <a:fld id="{DB0DEB0C-8D60-4998-B4BD-C997CD002873}" type="slidenum">
              <a:rPr lang="de-DE" smtClean="0"/>
              <a:t>11</a:t>
            </a:fld>
            <a:endParaRPr lang="de-DE"/>
          </a:p>
        </p:txBody>
      </p:sp>
    </p:spTree>
    <p:extLst>
      <p:ext uri="{BB962C8B-B14F-4D97-AF65-F5344CB8AC3E}">
        <p14:creationId xmlns:p14="http://schemas.microsoft.com/office/powerpoint/2010/main" val="180802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Bessere Beziehungen führen zur besseren Bedarfserhebung. Bessere Bedarfsbefriedigung führt zu besseren Beziehungen. Die </a:t>
            </a:r>
            <a:r>
              <a:rPr lang="de-DE" dirty="0" err="1"/>
              <a:t>Bedarfsabrage</a:t>
            </a:r>
            <a:r>
              <a:rPr lang="de-DE" dirty="0"/>
              <a:t> ist unser BIG DATA. </a:t>
            </a:r>
          </a:p>
        </p:txBody>
      </p:sp>
      <p:sp>
        <p:nvSpPr>
          <p:cNvPr id="4" name="Foliennummernplatzhalter 3"/>
          <p:cNvSpPr>
            <a:spLocks noGrp="1"/>
          </p:cNvSpPr>
          <p:nvPr>
            <p:ph type="sldNum" sz="quarter" idx="5"/>
          </p:nvPr>
        </p:nvSpPr>
        <p:spPr/>
        <p:txBody>
          <a:bodyPr/>
          <a:lstStyle/>
          <a:p>
            <a:fld id="{DB0DEB0C-8D60-4998-B4BD-C997CD002873}" type="slidenum">
              <a:rPr lang="de-DE" smtClean="0"/>
              <a:t>13</a:t>
            </a:fld>
            <a:endParaRPr lang="de-DE"/>
          </a:p>
        </p:txBody>
      </p:sp>
    </p:spTree>
    <p:extLst>
      <p:ext uri="{BB962C8B-B14F-4D97-AF65-F5344CB8AC3E}">
        <p14:creationId xmlns:p14="http://schemas.microsoft.com/office/powerpoint/2010/main" val="223014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 der Bedarfsabfrage ableitend, können wir nun…</a:t>
            </a:r>
          </a:p>
        </p:txBody>
      </p:sp>
      <p:sp>
        <p:nvSpPr>
          <p:cNvPr id="4" name="Foliennummernplatzhalter 3"/>
          <p:cNvSpPr>
            <a:spLocks noGrp="1"/>
          </p:cNvSpPr>
          <p:nvPr>
            <p:ph type="sldNum" sz="quarter" idx="5"/>
          </p:nvPr>
        </p:nvSpPr>
        <p:spPr/>
        <p:txBody>
          <a:bodyPr/>
          <a:lstStyle/>
          <a:p>
            <a:fld id="{DB0DEB0C-8D60-4998-B4BD-C997CD002873}" type="slidenum">
              <a:rPr lang="de-DE" smtClean="0"/>
              <a:t>14</a:t>
            </a:fld>
            <a:endParaRPr lang="de-DE"/>
          </a:p>
        </p:txBody>
      </p:sp>
    </p:spTree>
    <p:extLst>
      <p:ext uri="{BB962C8B-B14F-4D97-AF65-F5344CB8AC3E}">
        <p14:creationId xmlns:p14="http://schemas.microsoft.com/office/powerpoint/2010/main" val="300476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Gesagt, getan. Bedarfsabfrage bei allen Akteuren führte zu folgenden Herausforderungen… </a:t>
            </a:r>
          </a:p>
        </p:txBody>
      </p:sp>
      <p:sp>
        <p:nvSpPr>
          <p:cNvPr id="4" name="Foliennummernplatzhalter 3"/>
          <p:cNvSpPr>
            <a:spLocks noGrp="1"/>
          </p:cNvSpPr>
          <p:nvPr>
            <p:ph type="sldNum" sz="quarter" idx="5"/>
          </p:nvPr>
        </p:nvSpPr>
        <p:spPr/>
        <p:txBody>
          <a:bodyPr/>
          <a:lstStyle/>
          <a:p>
            <a:fld id="{DB0DEB0C-8D60-4998-B4BD-C997CD002873}" type="slidenum">
              <a:rPr lang="de-DE" smtClean="0"/>
              <a:t>15</a:t>
            </a:fld>
            <a:endParaRPr lang="de-DE"/>
          </a:p>
        </p:txBody>
      </p:sp>
    </p:spTree>
    <p:extLst>
      <p:ext uri="{BB962C8B-B14F-4D97-AF65-F5344CB8AC3E}">
        <p14:creationId xmlns:p14="http://schemas.microsoft.com/office/powerpoint/2010/main" val="350954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B0DEB0C-8D60-4998-B4BD-C997CD002873}" type="slidenum">
              <a:rPr lang="de-DE" smtClean="0"/>
              <a:t>16</a:t>
            </a:fld>
            <a:endParaRPr lang="de-DE"/>
          </a:p>
        </p:txBody>
      </p:sp>
    </p:spTree>
    <p:extLst>
      <p:ext uri="{BB962C8B-B14F-4D97-AF65-F5344CB8AC3E}">
        <p14:creationId xmlns:p14="http://schemas.microsoft.com/office/powerpoint/2010/main" val="1364584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bg>
      <p:bgRef idx="1001">
        <a:schemeClr val="bg1"/>
      </p:bgRef>
    </p:bg>
    <p:spTree>
      <p:nvGrpSpPr>
        <p:cNvPr id="1" name=""/>
        <p:cNvGrpSpPr/>
        <p:nvPr/>
      </p:nvGrpSpPr>
      <p:grpSpPr>
        <a:xfrm>
          <a:off x="0" y="0"/>
          <a:ext cx="0" cy="0"/>
          <a:chOff x="0" y="0"/>
          <a:chExt cx="0" cy="0"/>
        </a:xfrm>
      </p:grpSpPr>
      <p:pic>
        <p:nvPicPr>
          <p:cNvPr id="1026" name="Picture 2" descr="C:\Users\Pruess_A\AppData\Local\Microsoft\Windows\Temporary Internet Files\Content.Outlook\7K0F8GL0\Logo_Pro-Arbeit_RZ_cmyk_2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9771" y="18660"/>
            <a:ext cx="1321789" cy="1250099"/>
          </a:xfrm>
          <a:prstGeom prst="rect">
            <a:avLst/>
          </a:prstGeom>
          <a:noFill/>
          <a:extLst>
            <a:ext uri="{909E8E84-426E-40DD-AFC4-6F175D3DCCD1}">
              <a14:hiddenFill xmlns:a14="http://schemas.microsoft.com/office/drawing/2010/main">
                <a:solidFill>
                  <a:srgbClr val="FFFFFF"/>
                </a:solidFill>
              </a14:hiddenFill>
            </a:ext>
          </a:extLst>
        </p:spPr>
      </p:pic>
      <p:sp>
        <p:nvSpPr>
          <p:cNvPr id="7" name="Freihandform 6"/>
          <p:cNvSpPr>
            <a:spLocks/>
          </p:cNvSpPr>
          <p:nvPr/>
        </p:nvSpPr>
        <p:spPr bwMode="auto">
          <a:xfrm>
            <a:off x="0" y="6456941"/>
            <a:ext cx="9144000" cy="404664"/>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0">
                <a:srgbClr val="800000">
                  <a:shade val="30000"/>
                  <a:satMod val="115000"/>
                </a:srgbClr>
              </a:gs>
              <a:gs pos="50000">
                <a:srgbClr val="800000">
                  <a:shade val="67500"/>
                  <a:satMod val="115000"/>
                </a:srgbClr>
              </a:gs>
              <a:gs pos="100000">
                <a:srgbClr val="800000">
                  <a:shade val="100000"/>
                  <a:satMod val="115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ihandform 10"/>
          <p:cNvSpPr>
            <a:spLocks/>
          </p:cNvSpPr>
          <p:nvPr userDrawn="1"/>
        </p:nvSpPr>
        <p:spPr bwMode="auto">
          <a:xfrm rot="10800000">
            <a:off x="-9106" y="-4529"/>
            <a:ext cx="9144000" cy="548681"/>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accent6">
              <a:lumMod val="60000"/>
              <a:lumOff val="40000"/>
            </a:schemeClr>
          </a:solidFill>
          <a:ln w="9525" cap="flat" cmpd="sng" algn="ctr">
            <a:noFill/>
            <a:prstDash val="solid"/>
            <a:round/>
            <a:headEnd type="none" w="med" len="med"/>
            <a:tailEnd type="none" w="med" len="med"/>
          </a:ln>
          <a:effectLst>
            <a:reflection blurRad="6350" stA="50000" endA="300" endPos="90000" dist="50800" dir="5400000" sy="-100000" algn="bl" rotWithShape="0"/>
          </a:effectLst>
          <a:scene3d>
            <a:camera prst="orthographicFront">
              <a:rot lat="0" lon="0" rev="0"/>
            </a:camera>
            <a:lightRig rig="contrasting" dir="t">
              <a:rot lat="0" lon="0" rev="7800000"/>
            </a:lightRig>
          </a:scene3d>
          <a:sp3d>
            <a:bevelT w="139700" h="139700"/>
          </a:sp3d>
        </p:spPr>
        <p:txBody>
          <a:bodyPr vert="horz" wrap="square" lIns="91440" tIns="45720" rIns="91440" bIns="45720" anchor="t" compatLnSpc="1"/>
          <a:lstStyle/>
          <a:p>
            <a:endParaRPr kumimoji="0" lang="en-US">
              <a:effectLst>
                <a:reflection blurRad="6350" stA="60000" endA="900" endPos="60000" dist="29997" dir="5400000" sy="-100000" algn="bl" rotWithShape="0"/>
              </a:effectLst>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143000"/>
          </a:xfrm>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de-DE"/>
              <a:t>Formatvorlagen des Textmasters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de-DE"/>
              <a:t>Formatvorlagen des Textmasters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a:t>1</a:t>
            </a:r>
          </a:p>
        </p:txBody>
      </p:sp>
      <p:sp>
        <p:nvSpPr>
          <p:cNvPr id="7" name="Foliennummernplatzhalter 6"/>
          <p:cNvSpPr>
            <a:spLocks noGrp="1"/>
          </p:cNvSpPr>
          <p:nvPr>
            <p:ph type="sldNum" sz="quarter" idx="12"/>
          </p:nvPr>
        </p:nvSpPr>
        <p:spPr/>
        <p:txBody>
          <a:bodyPr/>
          <a:lstStyle/>
          <a:p>
            <a:fld id="{CFB2C203-3028-443B-8D7E-7FAD05D51FA1}"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Formatvorlagen des Textmasters bearbeiten</a:t>
            </a:r>
          </a:p>
        </p:txBody>
      </p:sp>
      <p:sp>
        <p:nvSpPr>
          <p:cNvPr id="4" name="Textplatzhalt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Formatvorlagen des Textmasters bearbeiten</a:t>
            </a:r>
          </a:p>
        </p:txBody>
      </p:sp>
      <p:sp>
        <p:nvSpPr>
          <p:cNvPr id="5" name="Inhaltsplatzhalt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a:t>Formatvorlagen des Textmasters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a:t>Formatvorlagen des Textmasters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a:t>1</a:t>
            </a:r>
          </a:p>
        </p:txBody>
      </p:sp>
      <p:sp>
        <p:nvSpPr>
          <p:cNvPr id="9" name="Foliennummernplatzhalter 8"/>
          <p:cNvSpPr>
            <a:spLocks noGrp="1"/>
          </p:cNvSpPr>
          <p:nvPr>
            <p:ph type="sldNum" sz="quarter" idx="12"/>
          </p:nvPr>
        </p:nvSpPr>
        <p:spPr/>
        <p:txBody>
          <a:bodyPr/>
          <a:lstStyle/>
          <a:p>
            <a:fld id="{CFB2C203-3028-443B-8D7E-7FAD05D51FA1}"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320"/>
            <a:ext cx="7470648" cy="1143000"/>
          </a:xfrm>
        </p:spPr>
        <p:txBody>
          <a:bodyPr anchor="ctr"/>
          <a:lstStyle>
            <a:lvl1pPr algn="l">
              <a:defRPr sz="4600"/>
            </a:lvl1pPr>
          </a:lstStyle>
          <a:p>
            <a:r>
              <a:rPr kumimoji="0" lang="de-DE"/>
              <a:t>Titelmasterformat durch Klicken bearbeiten</a:t>
            </a:r>
            <a:endParaRPr kumimoji="0" lang="en-US"/>
          </a:p>
        </p:txBody>
      </p:sp>
      <p:sp>
        <p:nvSpPr>
          <p:cNvPr id="7" name="Datumsplatzhalter 6"/>
          <p:cNvSpPr>
            <a:spLocks noGrp="1"/>
          </p:cNvSpPr>
          <p:nvPr>
            <p:ph type="dt" sz="half" idx="10"/>
          </p:nvPr>
        </p:nvSpPr>
        <p:spPr/>
        <p:txBody>
          <a:bodyPr/>
          <a:lstStyle/>
          <a:p>
            <a:endParaRPr lang="de-DE"/>
          </a:p>
        </p:txBody>
      </p:sp>
      <p:sp>
        <p:nvSpPr>
          <p:cNvPr id="8" name="Foliennummernplatzhalter 7"/>
          <p:cNvSpPr>
            <a:spLocks noGrp="1"/>
          </p:cNvSpPr>
          <p:nvPr>
            <p:ph type="sldNum" sz="quarter" idx="11"/>
          </p:nvPr>
        </p:nvSpPr>
        <p:spPr/>
        <p:txBody>
          <a:bodyPr/>
          <a:lstStyle/>
          <a:p>
            <a:fld id="{CFB2C203-3028-443B-8D7E-7FAD05D51FA1}" type="slidenum">
              <a:rPr lang="de-DE" smtClean="0"/>
              <a:t>‹Nr.›</a:t>
            </a:fld>
            <a:endParaRPr lang="de-DE"/>
          </a:p>
        </p:txBody>
      </p:sp>
      <p:sp>
        <p:nvSpPr>
          <p:cNvPr id="9" name="Fußzeilenplatzhalter 8"/>
          <p:cNvSpPr>
            <a:spLocks noGrp="1"/>
          </p:cNvSpPr>
          <p:nvPr>
            <p:ph type="ftr" sz="quarter" idx="12"/>
          </p:nvPr>
        </p:nvSpPr>
        <p:spPr/>
        <p:txBody>
          <a:bodyPr/>
          <a:lstStyle/>
          <a:p>
            <a:r>
              <a:rPr lang="de-DE"/>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de-DE"/>
              <a:t>1</a:t>
            </a:r>
          </a:p>
        </p:txBody>
      </p:sp>
      <p:sp>
        <p:nvSpPr>
          <p:cNvPr id="4" name="Foliennummernplatzhalter 3"/>
          <p:cNvSpPr>
            <a:spLocks noGrp="1"/>
          </p:cNvSpPr>
          <p:nvPr>
            <p:ph type="sldNum" sz="quarter" idx="12"/>
          </p:nvPr>
        </p:nvSpPr>
        <p:spPr/>
        <p:txBody>
          <a:bodyPr/>
          <a:lstStyle/>
          <a:p>
            <a:fld id="{CFB2C203-3028-443B-8D7E-7FAD05D51FA1}"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a:t>Formatvorlagen des Textmasters bearbeiten</a:t>
            </a:r>
          </a:p>
        </p:txBody>
      </p:sp>
      <p:sp>
        <p:nvSpPr>
          <p:cNvPr id="4" name="Inhaltsplatzhalt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de-DE"/>
              <a:t>Formatvorlagen des Textmasters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de-DE"/>
              <a:t>1</a:t>
            </a:r>
          </a:p>
        </p:txBody>
      </p:sp>
      <p:sp>
        <p:nvSpPr>
          <p:cNvPr id="7" name="Foliennummernplatzhalter 6"/>
          <p:cNvSpPr>
            <a:spLocks noGrp="1"/>
          </p:cNvSpPr>
          <p:nvPr>
            <p:ph type="sldNum" sz="quarter" idx="12"/>
          </p:nvPr>
        </p:nvSpPr>
        <p:spPr>
          <a:xfrm>
            <a:off x="8156448" y="6422064"/>
            <a:ext cx="762000" cy="365125"/>
          </a:xfrm>
        </p:spPr>
        <p:txBody>
          <a:bodyPr/>
          <a:lstStyle/>
          <a:p>
            <a:fld id="{CFB2C203-3028-443B-8D7E-7FAD05D51FA1}"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de-DE"/>
              <a:t>Bild durch Klicken auf Symbol hinzufügen</a:t>
            </a:r>
            <a:endParaRPr kumimoji="0" lang="en-US" dirty="0"/>
          </a:p>
        </p:txBody>
      </p:sp>
      <p:sp>
        <p:nvSpPr>
          <p:cNvPr id="4" name="Textplatzhalt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a:t>Formatvorlagen des Textmasters bearbeiten</a:t>
            </a:r>
          </a:p>
        </p:txBody>
      </p:sp>
      <p:sp>
        <p:nvSpPr>
          <p:cNvPr id="5" name="Datumsplatzhalter 4"/>
          <p:cNvSpPr>
            <a:spLocks noGrp="1"/>
          </p:cNvSpPr>
          <p:nvPr>
            <p:ph type="dt" sz="half" idx="10"/>
          </p:nvPr>
        </p:nvSpPr>
        <p:spPr>
          <a:xfrm>
            <a:off x="457200" y="6422064"/>
            <a:ext cx="2133600" cy="365125"/>
          </a:xfrm>
        </p:spPr>
        <p:txBody>
          <a:bodyPr/>
          <a:lstStyle/>
          <a:p>
            <a:endParaRPr lang="de-DE"/>
          </a:p>
        </p:txBody>
      </p:sp>
      <p:sp>
        <p:nvSpPr>
          <p:cNvPr id="6" name="Fußzeilenplatzhalter 5"/>
          <p:cNvSpPr>
            <a:spLocks noGrp="1"/>
          </p:cNvSpPr>
          <p:nvPr>
            <p:ph type="ftr" sz="quarter" idx="11"/>
          </p:nvPr>
        </p:nvSpPr>
        <p:spPr/>
        <p:txBody>
          <a:bodyPr/>
          <a:lstStyle/>
          <a:p>
            <a:r>
              <a:rPr lang="de-DE"/>
              <a:t>1</a:t>
            </a:r>
          </a:p>
        </p:txBody>
      </p:sp>
      <p:sp>
        <p:nvSpPr>
          <p:cNvPr id="7" name="Foliennummernplatzhalter 6"/>
          <p:cNvSpPr>
            <a:spLocks noGrp="1"/>
          </p:cNvSpPr>
          <p:nvPr>
            <p:ph type="sldNum" sz="quarter" idx="12"/>
          </p:nvPr>
        </p:nvSpPr>
        <p:spPr/>
        <p:txBody>
          <a:bodyPr/>
          <a:lstStyle/>
          <a:p>
            <a:fld id="{CFB2C203-3028-443B-8D7E-7FAD05D51FA1}"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Formatvorlagen des Textmasters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a:t>1</a:t>
            </a:r>
          </a:p>
        </p:txBody>
      </p:sp>
      <p:sp>
        <p:nvSpPr>
          <p:cNvPr id="6" name="Foliennummernplatzhalter 5"/>
          <p:cNvSpPr>
            <a:spLocks noGrp="1"/>
          </p:cNvSpPr>
          <p:nvPr>
            <p:ph type="sldNum" sz="quarter" idx="12"/>
          </p:nvPr>
        </p:nvSpPr>
        <p:spPr/>
        <p:txBody>
          <a:bodyPr/>
          <a:lstStyle/>
          <a:p>
            <a:fld id="{CFB2C203-3028-443B-8D7E-7FAD05D51FA1}"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a:t>Formatvorlagen des Textmasters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a:t>1</a:t>
            </a:r>
          </a:p>
        </p:txBody>
      </p:sp>
      <p:sp>
        <p:nvSpPr>
          <p:cNvPr id="6" name="Foliennummernplatzhalter 5"/>
          <p:cNvSpPr>
            <a:spLocks noGrp="1"/>
          </p:cNvSpPr>
          <p:nvPr>
            <p:ph type="sldNum" sz="quarter" idx="12"/>
          </p:nvPr>
        </p:nvSpPr>
        <p:spPr/>
        <p:txBody>
          <a:bodyPr/>
          <a:lstStyle/>
          <a:p>
            <a:fld id="{CFB2C203-3028-443B-8D7E-7FAD05D51FA1}"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ihand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ihand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platzhalt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de-DE"/>
              <a:t>Titelmasterformat durch Klicken bearbeiten</a:t>
            </a:r>
            <a:endParaRPr kumimoji="0" lang="en-US"/>
          </a:p>
        </p:txBody>
      </p:sp>
      <p:sp>
        <p:nvSpPr>
          <p:cNvPr id="30" name="Textplatzhalt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0" name="Datumsplatzhalt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de-DE"/>
          </a:p>
        </p:txBody>
      </p:sp>
      <p:sp>
        <p:nvSpPr>
          <p:cNvPr id="22" name="Fußzeilenplatzhalt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de-DE"/>
              <a:t>1</a:t>
            </a:r>
          </a:p>
        </p:txBody>
      </p:sp>
      <p:sp>
        <p:nvSpPr>
          <p:cNvPr id="18" name="Foliennummernplatzhalt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FB2C203-3028-443B-8D7E-7FAD05D51FA1}"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Lst>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hyperlink" Target="http://de.dreamstime.com/stockbild-ge&#246;ffnete-und-geschlossene-t&#252;ren-image19933431" TargetMode="Externa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slideLayout" Target="../slideLayouts/slideLayout1.xml"/><Relationship Id="rId16" Type="http://schemas.openxmlformats.org/officeDocument/2006/relationships/diagramQuickStyle" Target="../diagrams/quickStyle3.xml"/><Relationship Id="rId1" Type="http://schemas.openxmlformats.org/officeDocument/2006/relationships/tags" Target="../tags/tag4.xml"/><Relationship Id="rId6" Type="http://schemas.openxmlformats.org/officeDocument/2006/relationships/image" Target="../media/image6.png"/><Relationship Id="rId11" Type="http://schemas.openxmlformats.org/officeDocument/2006/relationships/diagramQuickStyle" Target="../diagrams/quickStyle2.xml"/><Relationship Id="rId5" Type="http://schemas.openxmlformats.org/officeDocument/2006/relationships/image" Target="../media/image5.jpeg"/><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hyperlink" Target="http://de.dreamstime.com/stockfotos-entscheidung-welcher-t&#252;r-um-zu-w&#228;hlen-image7770103" TargetMode="Externa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60AF8AB0-98A8-4FBA-9C90-1ACDF28B6690}"/>
              </a:ext>
            </a:extLst>
          </p:cNvPr>
          <p:cNvSpPr>
            <a:spLocks noGrp="1"/>
          </p:cNvSpPr>
          <p:nvPr>
            <p:ph type="ftr" sz="quarter" idx="11"/>
          </p:nvPr>
        </p:nvSpPr>
        <p:spPr/>
        <p:txBody>
          <a:bodyPr/>
          <a:lstStyle/>
          <a:p>
            <a:r>
              <a:rPr lang="de-DE"/>
              <a:t>1</a:t>
            </a:r>
          </a:p>
        </p:txBody>
      </p:sp>
      <p:sp>
        <p:nvSpPr>
          <p:cNvPr id="6" name="Foliennummernplatzhalter 5">
            <a:extLst>
              <a:ext uri="{FF2B5EF4-FFF2-40B4-BE49-F238E27FC236}">
                <a16:creationId xmlns:a16="http://schemas.microsoft.com/office/drawing/2014/main" id="{02366571-36AF-4D46-BCE3-18F47353B68F}"/>
              </a:ext>
            </a:extLst>
          </p:cNvPr>
          <p:cNvSpPr>
            <a:spLocks noGrp="1"/>
          </p:cNvSpPr>
          <p:nvPr>
            <p:ph type="sldNum" sz="quarter" idx="12"/>
          </p:nvPr>
        </p:nvSpPr>
        <p:spPr/>
        <p:txBody>
          <a:bodyPr/>
          <a:lstStyle/>
          <a:p>
            <a:fld id="{CFB2C203-3028-443B-8D7E-7FAD05D51FA1}" type="slidenum">
              <a:rPr lang="de-DE" smtClean="0"/>
              <a:t>1</a:t>
            </a:fld>
            <a:endParaRPr lang="de-DE"/>
          </a:p>
        </p:txBody>
      </p:sp>
      <p:sp>
        <p:nvSpPr>
          <p:cNvPr id="8" name="Rechteck 7">
            <a:extLst>
              <a:ext uri="{FF2B5EF4-FFF2-40B4-BE49-F238E27FC236}">
                <a16:creationId xmlns:a16="http://schemas.microsoft.com/office/drawing/2014/main" id="{8966A6CA-6EC2-4E2A-87A0-3E7183BB37BE}"/>
              </a:ext>
            </a:extLst>
          </p:cNvPr>
          <p:cNvSpPr/>
          <p:nvPr/>
        </p:nvSpPr>
        <p:spPr>
          <a:xfrm>
            <a:off x="-108520" y="-99392"/>
            <a:ext cx="9252520" cy="70567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9" name="Grafik 8">
            <a:extLst>
              <a:ext uri="{FF2B5EF4-FFF2-40B4-BE49-F238E27FC236}">
                <a16:creationId xmlns:a16="http://schemas.microsoft.com/office/drawing/2014/main" id="{EBCA7009-ED30-4BB1-A6BB-799355EF9EF0}"/>
              </a:ext>
            </a:extLst>
          </p:cNvPr>
          <p:cNvPicPr>
            <a:picLocks noChangeAspect="1"/>
          </p:cNvPicPr>
          <p:nvPr/>
        </p:nvPicPr>
        <p:blipFill>
          <a:blip r:embed="rId3"/>
          <a:stretch>
            <a:fillRect/>
          </a:stretch>
        </p:blipFill>
        <p:spPr>
          <a:xfrm>
            <a:off x="827584" y="0"/>
            <a:ext cx="7327055" cy="6878109"/>
          </a:xfrm>
          <a:prstGeom prst="rect">
            <a:avLst/>
          </a:prstGeom>
        </p:spPr>
      </p:pic>
    </p:spTree>
    <p:custDataLst>
      <p:tags r:id="rId1"/>
    </p:custDataLst>
    <p:extLst>
      <p:ext uri="{BB962C8B-B14F-4D97-AF65-F5344CB8AC3E}">
        <p14:creationId xmlns:p14="http://schemas.microsoft.com/office/powerpoint/2010/main" val="552957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Agenda</a:t>
            </a:r>
          </a:p>
        </p:txBody>
      </p:sp>
      <p:sp>
        <p:nvSpPr>
          <p:cNvPr id="4" name="Textfeld 3"/>
          <p:cNvSpPr txBox="1"/>
          <p:nvPr/>
        </p:nvSpPr>
        <p:spPr>
          <a:xfrm>
            <a:off x="489956" y="1997839"/>
            <a:ext cx="8264685" cy="2862322"/>
          </a:xfrm>
          <a:prstGeom prst="rect">
            <a:avLst/>
          </a:prstGeom>
          <a:noFill/>
        </p:spPr>
        <p:txBody>
          <a:bodyPr wrap="square" rtlCol="0">
            <a:spAutoFit/>
          </a:bodyPr>
          <a:lstStyle/>
          <a:p>
            <a:pPr marL="342900" indent="-342900" algn="ctr">
              <a:buAutoNum type="arabicPeriod"/>
            </a:pPr>
            <a:r>
              <a:rPr lang="de-DE" sz="2800" b="1" dirty="0"/>
              <a:t>Sozialraumorientierung</a:t>
            </a:r>
          </a:p>
          <a:p>
            <a:pPr marL="342900" indent="-342900" algn="ctr">
              <a:buAutoNum type="arabicPeriod"/>
            </a:pPr>
            <a:endParaRPr lang="de-DE" sz="2800" b="1" dirty="0"/>
          </a:p>
          <a:p>
            <a:pPr marL="342900" indent="-342900" algn="ctr">
              <a:buAutoNum type="arabicPeriod"/>
            </a:pPr>
            <a:r>
              <a:rPr lang="de-DE" sz="4000" b="1" dirty="0"/>
              <a:t>Sozialraumcoaching</a:t>
            </a:r>
          </a:p>
          <a:p>
            <a:pPr marL="342900" indent="-342900" algn="ctr">
              <a:buAutoNum type="arabicPeriod"/>
            </a:pPr>
            <a:endParaRPr lang="de-DE" sz="2800" b="1" dirty="0"/>
          </a:p>
          <a:p>
            <a:pPr marL="342900" indent="-342900" algn="ctr">
              <a:buAutoNum type="arabicPeriod"/>
            </a:pPr>
            <a:r>
              <a:rPr lang="de-DE" sz="2800" b="1" dirty="0"/>
              <a:t>Ergebnisse</a:t>
            </a:r>
          </a:p>
          <a:p>
            <a:pPr algn="ctr"/>
            <a:endParaRPr lang="de-DE" sz="2800" b="1" dirty="0"/>
          </a:p>
        </p:txBody>
      </p:sp>
    </p:spTree>
    <p:extLst>
      <p:ext uri="{BB962C8B-B14F-4D97-AF65-F5344CB8AC3E}">
        <p14:creationId xmlns:p14="http://schemas.microsoft.com/office/powerpoint/2010/main" val="141904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2. Sozialraumcoaching</a:t>
            </a:r>
          </a:p>
        </p:txBody>
      </p:sp>
      <p:sp>
        <p:nvSpPr>
          <p:cNvPr id="4" name="Textfeld 3"/>
          <p:cNvSpPr txBox="1"/>
          <p:nvPr/>
        </p:nvSpPr>
        <p:spPr>
          <a:xfrm>
            <a:off x="439657" y="1196752"/>
            <a:ext cx="8264685" cy="461665"/>
          </a:xfrm>
          <a:prstGeom prst="rect">
            <a:avLst/>
          </a:prstGeom>
          <a:noFill/>
        </p:spPr>
        <p:txBody>
          <a:bodyPr wrap="square" rtlCol="0">
            <a:spAutoFit/>
          </a:bodyPr>
          <a:lstStyle/>
          <a:p>
            <a:r>
              <a:rPr lang="de-DE" sz="2400" b="1" dirty="0"/>
              <a:t>Was ist „Sozialraumcoaching“?</a:t>
            </a:r>
          </a:p>
        </p:txBody>
      </p:sp>
      <p:sp>
        <p:nvSpPr>
          <p:cNvPr id="3" name="Rechteck 2">
            <a:extLst>
              <a:ext uri="{FF2B5EF4-FFF2-40B4-BE49-F238E27FC236}">
                <a16:creationId xmlns:a16="http://schemas.microsoft.com/office/drawing/2014/main" id="{FF939DD6-5870-4F74-85B1-F8AB30B17AFB}"/>
              </a:ext>
            </a:extLst>
          </p:cNvPr>
          <p:cNvSpPr/>
          <p:nvPr/>
        </p:nvSpPr>
        <p:spPr>
          <a:xfrm>
            <a:off x="439657" y="2014693"/>
            <a:ext cx="8164791" cy="4247317"/>
          </a:xfrm>
          <a:prstGeom prst="rect">
            <a:avLst/>
          </a:prstGeom>
        </p:spPr>
        <p:txBody>
          <a:bodyPr wrap="square">
            <a:spAutoFit/>
          </a:bodyPr>
          <a:lstStyle/>
          <a:p>
            <a:pPr>
              <a:buClr>
                <a:srgbClr val="000000"/>
              </a:buClr>
              <a:buSzPct val="100000"/>
              <a:defRPr/>
            </a:pPr>
            <a:r>
              <a:rPr lang="de-DE" altLang="en-US" dirty="0"/>
              <a:t>Im Gegensatz zum Jobcoaching, dass individuelle </a:t>
            </a:r>
            <a:r>
              <a:rPr lang="de-DE" altLang="en-US" dirty="0" err="1"/>
              <a:t>Coachingprozesse</a:t>
            </a:r>
            <a:r>
              <a:rPr lang="de-DE" altLang="en-US" dirty="0"/>
              <a:t> aus der “Behörde” heraus steuert, dient das </a:t>
            </a:r>
          </a:p>
          <a:p>
            <a:pPr>
              <a:buClr>
                <a:srgbClr val="000000"/>
              </a:buClr>
              <a:buSzPct val="100000"/>
              <a:defRPr/>
            </a:pPr>
            <a:endParaRPr lang="de-DE" altLang="en-US" b="1" dirty="0"/>
          </a:p>
          <a:p>
            <a:pPr>
              <a:buClr>
                <a:srgbClr val="000000"/>
              </a:buClr>
              <a:buSzPct val="100000"/>
              <a:defRPr/>
            </a:pPr>
            <a:r>
              <a:rPr lang="de-DE" altLang="en-US" b="1" dirty="0"/>
              <a:t>	Sozialraumcoaching</a:t>
            </a:r>
            <a:r>
              <a:rPr lang="de-DE" altLang="en-US" dirty="0"/>
              <a:t>, </a:t>
            </a:r>
          </a:p>
          <a:p>
            <a:pPr>
              <a:buClr>
                <a:srgbClr val="000000"/>
              </a:buClr>
              <a:buSzPct val="100000"/>
              <a:defRPr/>
            </a:pPr>
            <a:endParaRPr lang="de-DE" altLang="en-US" dirty="0"/>
          </a:p>
          <a:p>
            <a:pPr>
              <a:buClr>
                <a:srgbClr val="000000"/>
              </a:buClr>
              <a:buSzPct val="100000"/>
              <a:defRPr/>
            </a:pPr>
            <a:r>
              <a:rPr lang="de-DE" altLang="en-US" dirty="0"/>
              <a:t>speziell der Gestaltung, Steuerung und Auswertung von gruppendynamischen Prozessen in Sozialräumen.</a:t>
            </a:r>
          </a:p>
          <a:p>
            <a:pPr>
              <a:buClr>
                <a:srgbClr val="000000"/>
              </a:buClr>
              <a:buSzPct val="100000"/>
              <a:defRPr/>
            </a:pPr>
            <a:endParaRPr lang="de-DE" altLang="en-US" dirty="0"/>
          </a:p>
          <a:p>
            <a:pPr>
              <a:buClr>
                <a:srgbClr val="000000"/>
              </a:buClr>
              <a:buSzPct val="100000"/>
              <a:defRPr/>
            </a:pPr>
            <a:r>
              <a:rPr lang="de-DE" dirty="0"/>
              <a:t>Der „</a:t>
            </a:r>
            <a:r>
              <a:rPr lang="de-DE" b="1" dirty="0"/>
              <a:t>agile Coach</a:t>
            </a:r>
            <a:r>
              <a:rPr lang="de-DE" dirty="0"/>
              <a:t>“ unterstützt Personen, Gemeinschaften und Organisationen dabei, anpassungsfähig und selbstlernend zu agieren.</a:t>
            </a:r>
          </a:p>
          <a:p>
            <a:pPr>
              <a:buClr>
                <a:srgbClr val="000000"/>
              </a:buClr>
              <a:buSzPct val="100000"/>
              <a:defRPr/>
            </a:pPr>
            <a:endParaRPr lang="de-DE" dirty="0"/>
          </a:p>
          <a:p>
            <a:pPr>
              <a:buClr>
                <a:srgbClr val="000000"/>
              </a:buClr>
              <a:buSzPct val="100000"/>
              <a:defRPr/>
            </a:pPr>
            <a:r>
              <a:rPr lang="de-DE" altLang="en-US" dirty="0"/>
              <a:t>Statt auf Mitwirkung, wird auf Freiwilligkeit und den Willen der Beteiligten gesetzt um (Selbst-)Aktivierung zu erreichen.</a:t>
            </a:r>
          </a:p>
          <a:p>
            <a:pPr>
              <a:buClr>
                <a:srgbClr val="000000"/>
              </a:buClr>
              <a:buSzPct val="100000"/>
              <a:defRPr/>
            </a:pPr>
            <a:endParaRPr lang="de-DE" altLang="en-US" dirty="0"/>
          </a:p>
          <a:p>
            <a:pPr>
              <a:buClr>
                <a:srgbClr val="000000"/>
              </a:buClr>
              <a:buSzPct val="100000"/>
              <a:defRPr/>
            </a:pPr>
            <a:endParaRPr lang="de-DE" altLang="en-US" dirty="0"/>
          </a:p>
        </p:txBody>
      </p:sp>
    </p:spTree>
    <p:extLst>
      <p:ext uri="{BB962C8B-B14F-4D97-AF65-F5344CB8AC3E}">
        <p14:creationId xmlns:p14="http://schemas.microsoft.com/office/powerpoint/2010/main" val="104691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39657" y="1196752"/>
            <a:ext cx="8264685" cy="461665"/>
          </a:xfrm>
          <a:prstGeom prst="rect">
            <a:avLst/>
          </a:prstGeom>
          <a:noFill/>
        </p:spPr>
        <p:txBody>
          <a:bodyPr wrap="square" rtlCol="0">
            <a:spAutoFit/>
          </a:bodyPr>
          <a:lstStyle/>
          <a:p>
            <a:r>
              <a:rPr lang="de-DE" sz="2400" b="1" dirty="0"/>
              <a:t>Was macht der „Sozialraumcoach“?</a:t>
            </a:r>
          </a:p>
        </p:txBody>
      </p:sp>
      <p:sp>
        <p:nvSpPr>
          <p:cNvPr id="3" name="Rechteck 2">
            <a:extLst>
              <a:ext uri="{FF2B5EF4-FFF2-40B4-BE49-F238E27FC236}">
                <a16:creationId xmlns:a16="http://schemas.microsoft.com/office/drawing/2014/main" id="{2989CFC7-FB1B-453C-BC12-38C4E728DA4A}"/>
              </a:ext>
            </a:extLst>
          </p:cNvPr>
          <p:cNvSpPr/>
          <p:nvPr/>
        </p:nvSpPr>
        <p:spPr>
          <a:xfrm>
            <a:off x="424030" y="1986982"/>
            <a:ext cx="8164791" cy="3416320"/>
          </a:xfrm>
          <a:prstGeom prst="rect">
            <a:avLst/>
          </a:prstGeom>
        </p:spPr>
        <p:txBody>
          <a:bodyPr wrap="square">
            <a:spAutoFit/>
          </a:bodyPr>
          <a:lstStyle/>
          <a:p>
            <a:pPr>
              <a:buClr>
                <a:srgbClr val="000000"/>
              </a:buClr>
              <a:buSzPct val="100000"/>
              <a:defRPr/>
            </a:pPr>
            <a:r>
              <a:rPr lang="de-DE" altLang="en-US" dirty="0"/>
              <a:t>Der </a:t>
            </a:r>
            <a:r>
              <a:rPr lang="de-DE" altLang="en-US" b="1" dirty="0"/>
              <a:t>Sozialraumcoach</a:t>
            </a:r>
            <a:r>
              <a:rPr lang="de-DE" altLang="en-US" dirty="0"/>
              <a:t> nimmt hierbei die Rolle</a:t>
            </a:r>
          </a:p>
          <a:p>
            <a:pPr>
              <a:buClr>
                <a:srgbClr val="000000"/>
              </a:buClr>
              <a:buSzPct val="100000"/>
              <a:defRPr/>
            </a:pPr>
            <a:endParaRPr lang="de-DE" altLang="en-US" dirty="0"/>
          </a:p>
          <a:p>
            <a:pPr marL="344487" indent="-342900">
              <a:buClr>
                <a:srgbClr val="000000"/>
              </a:buClr>
              <a:buSzPct val="45000"/>
              <a:buFont typeface="+mj-lt"/>
              <a:buAutoNum type="arabicPeriod"/>
              <a:defRPr/>
            </a:pPr>
            <a:r>
              <a:rPr lang="de-DE" altLang="en-US" dirty="0"/>
              <a:t>des </a:t>
            </a:r>
            <a:r>
              <a:rPr lang="de-DE" altLang="en-US" b="1" dirty="0"/>
              <a:t>Beraters und Dienstleisters </a:t>
            </a:r>
            <a:r>
              <a:rPr lang="de-DE" altLang="en-US" dirty="0"/>
              <a:t>für die kooperierenden Akteure und Helfersysteme ein. </a:t>
            </a:r>
          </a:p>
          <a:p>
            <a:pPr marL="344487" indent="-342900">
              <a:buFont typeface="+mj-lt"/>
              <a:buAutoNum type="arabicPeriod"/>
              <a:defRPr/>
            </a:pPr>
            <a:endParaRPr lang="de-DE" altLang="en-US" dirty="0"/>
          </a:p>
          <a:p>
            <a:pPr marL="344487" indent="-342900">
              <a:buClr>
                <a:srgbClr val="000000"/>
              </a:buClr>
              <a:buSzPct val="45000"/>
              <a:buFont typeface="+mj-lt"/>
              <a:buAutoNum type="arabicPeriod"/>
              <a:defRPr/>
            </a:pPr>
            <a:r>
              <a:rPr lang="de-DE" altLang="en-US" dirty="0"/>
              <a:t>des </a:t>
            </a:r>
            <a:r>
              <a:rPr lang="de-DE" altLang="en-US" b="1" dirty="0" err="1"/>
              <a:t>Präventivcoaches</a:t>
            </a:r>
            <a:r>
              <a:rPr lang="de-DE" altLang="en-US" b="1" dirty="0"/>
              <a:t> und Problemlösers </a:t>
            </a:r>
            <a:r>
              <a:rPr lang="de-DE" altLang="en-US" dirty="0"/>
              <a:t>für die „Communities in der Community“ ein.  </a:t>
            </a:r>
          </a:p>
          <a:p>
            <a:pPr marL="344487" indent="-342900">
              <a:buFont typeface="+mj-lt"/>
              <a:buAutoNum type="arabicPeriod"/>
              <a:defRPr/>
            </a:pPr>
            <a:endParaRPr lang="de-DE" altLang="en-US" dirty="0"/>
          </a:p>
          <a:p>
            <a:pPr marL="344487" indent="-342900">
              <a:buClr>
                <a:srgbClr val="000000"/>
              </a:buClr>
              <a:buSzPct val="45000"/>
              <a:buFont typeface="+mj-lt"/>
              <a:buAutoNum type="arabicPeriod"/>
              <a:defRPr/>
            </a:pPr>
            <a:r>
              <a:rPr lang="de-DE" altLang="en-US" dirty="0"/>
              <a:t>als </a:t>
            </a:r>
            <a:r>
              <a:rPr lang="de-DE" altLang="en-US" b="1" dirty="0"/>
              <a:t>Netzwerker und Initiator </a:t>
            </a:r>
            <a:r>
              <a:rPr lang="de-DE" altLang="en-US" dirty="0"/>
              <a:t>ein und </a:t>
            </a:r>
          </a:p>
          <a:p>
            <a:pPr marL="344487" indent="-342900">
              <a:buFont typeface="+mj-lt"/>
              <a:buAutoNum type="arabicPeriod"/>
              <a:defRPr/>
            </a:pPr>
            <a:endParaRPr lang="de-DE" altLang="en-US" dirty="0"/>
          </a:p>
          <a:p>
            <a:pPr marL="344487" indent="-342900">
              <a:buClr>
                <a:srgbClr val="000000"/>
              </a:buClr>
              <a:buSzPct val="45000"/>
              <a:buFont typeface="+mj-lt"/>
              <a:buAutoNum type="arabicPeriod"/>
              <a:defRPr/>
            </a:pPr>
            <a:r>
              <a:rPr lang="de-DE" altLang="en-US" dirty="0"/>
              <a:t>als interne </a:t>
            </a:r>
            <a:r>
              <a:rPr lang="de-DE" altLang="en-US" b="1" dirty="0"/>
              <a:t>Schnittstelle und Kommunikator</a:t>
            </a:r>
            <a:r>
              <a:rPr lang="de-DE" altLang="en-US" dirty="0"/>
              <a:t> für die Pro Arbeit (AöR) ein.</a:t>
            </a:r>
          </a:p>
          <a:p>
            <a:pPr marL="1587">
              <a:buClr>
                <a:srgbClr val="000000"/>
              </a:buClr>
              <a:buSzPct val="45000"/>
              <a:defRPr/>
            </a:pPr>
            <a:endParaRPr lang="de-DE" altLang="en-US" dirty="0"/>
          </a:p>
        </p:txBody>
      </p:sp>
      <p:sp>
        <p:nvSpPr>
          <p:cNvPr id="5" name="Textfeld 4">
            <a:extLst>
              <a:ext uri="{FF2B5EF4-FFF2-40B4-BE49-F238E27FC236}">
                <a16:creationId xmlns:a16="http://schemas.microsoft.com/office/drawing/2014/main" id="{F41E4B8C-F731-4381-9F4A-2C17E7CF8835}"/>
              </a:ext>
            </a:extLst>
          </p:cNvPr>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2. Sozialraumcoaching</a:t>
            </a:r>
          </a:p>
        </p:txBody>
      </p:sp>
    </p:spTree>
    <p:extLst>
      <p:ext uri="{BB962C8B-B14F-4D97-AF65-F5344CB8AC3E}">
        <p14:creationId xmlns:p14="http://schemas.microsoft.com/office/powerpoint/2010/main" val="33183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1052736"/>
            <a:ext cx="8264685" cy="461665"/>
          </a:xfrm>
          <a:prstGeom prst="rect">
            <a:avLst/>
          </a:prstGeom>
          <a:noFill/>
        </p:spPr>
        <p:txBody>
          <a:bodyPr wrap="square" rtlCol="0">
            <a:spAutoFit/>
          </a:bodyPr>
          <a:lstStyle/>
          <a:p>
            <a:r>
              <a:rPr lang="de-DE" sz="2400" b="1" dirty="0"/>
              <a:t>Aktives Beziehungsmanagement…</a:t>
            </a:r>
          </a:p>
        </p:txBody>
      </p:sp>
      <p:graphicFrame>
        <p:nvGraphicFramePr>
          <p:cNvPr id="5" name="Diagramm 4">
            <a:extLst>
              <a:ext uri="{FF2B5EF4-FFF2-40B4-BE49-F238E27FC236}">
                <a16:creationId xmlns:a16="http://schemas.microsoft.com/office/drawing/2014/main" id="{D36F3392-A181-4273-A72C-84FF014C383A}"/>
              </a:ext>
            </a:extLst>
          </p:cNvPr>
          <p:cNvGraphicFramePr/>
          <p:nvPr>
            <p:extLst>
              <p:ext uri="{D42A27DB-BD31-4B8C-83A1-F6EECF244321}">
                <p14:modId xmlns:p14="http://schemas.microsoft.com/office/powerpoint/2010/main" val="3344762300"/>
              </p:ext>
            </p:extLst>
          </p:nvPr>
        </p:nvGraphicFramePr>
        <p:xfrm>
          <a:off x="724990" y="1196752"/>
          <a:ext cx="7979351"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a:extLst>
              <a:ext uri="{FF2B5EF4-FFF2-40B4-BE49-F238E27FC236}">
                <a16:creationId xmlns:a16="http://schemas.microsoft.com/office/drawing/2014/main" id="{7C462D6C-ED62-4F55-9447-30CA10B7B5C4}"/>
              </a:ext>
            </a:extLst>
          </p:cNvPr>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2. Sozialraumcoaching</a:t>
            </a:r>
          </a:p>
        </p:txBody>
      </p:sp>
      <p:sp>
        <p:nvSpPr>
          <p:cNvPr id="7" name="Textfeld 6">
            <a:extLst>
              <a:ext uri="{FF2B5EF4-FFF2-40B4-BE49-F238E27FC236}">
                <a16:creationId xmlns:a16="http://schemas.microsoft.com/office/drawing/2014/main" id="{2AD5CDFC-7E08-446E-A78C-2827ABD0CF86}"/>
              </a:ext>
            </a:extLst>
          </p:cNvPr>
          <p:cNvSpPr txBox="1"/>
          <p:nvPr/>
        </p:nvSpPr>
        <p:spPr>
          <a:xfrm>
            <a:off x="582322" y="6211989"/>
            <a:ext cx="8264685" cy="461665"/>
          </a:xfrm>
          <a:prstGeom prst="rect">
            <a:avLst/>
          </a:prstGeom>
          <a:noFill/>
        </p:spPr>
        <p:txBody>
          <a:bodyPr wrap="square" rtlCol="0">
            <a:spAutoFit/>
          </a:bodyPr>
          <a:lstStyle/>
          <a:p>
            <a:r>
              <a:rPr lang="de-DE" sz="2400" b="1" dirty="0"/>
              <a:t>…und absolute Bedarfsorientierung</a:t>
            </a:r>
          </a:p>
        </p:txBody>
      </p:sp>
    </p:spTree>
    <p:extLst>
      <p:ext uri="{BB962C8B-B14F-4D97-AF65-F5344CB8AC3E}">
        <p14:creationId xmlns:p14="http://schemas.microsoft.com/office/powerpoint/2010/main" val="197909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39657" y="1422152"/>
            <a:ext cx="8264685" cy="830997"/>
          </a:xfrm>
          <a:prstGeom prst="rect">
            <a:avLst/>
          </a:prstGeom>
          <a:noFill/>
        </p:spPr>
        <p:txBody>
          <a:bodyPr wrap="square" rtlCol="0">
            <a:spAutoFit/>
          </a:bodyPr>
          <a:lstStyle/>
          <a:p>
            <a:r>
              <a:rPr lang="de-DE" sz="2400" b="1" dirty="0"/>
              <a:t>Nutzung gruppendynamischer Prozesse zur Aktivierung von Menschen</a:t>
            </a:r>
          </a:p>
        </p:txBody>
      </p:sp>
      <p:pic>
        <p:nvPicPr>
          <p:cNvPr id="5" name="Bild 1" descr="http://thumbs3.dreamstime.com/x/entscheidung-welcher-tür-um-zu-wählen-7770103.jpg">
            <a:hlinkClick r:id="rId4"/>
            <a:extLst>
              <a:ext uri="{FF2B5EF4-FFF2-40B4-BE49-F238E27FC236}">
                <a16:creationId xmlns:a16="http://schemas.microsoft.com/office/drawing/2014/main" id="{BF35AA2E-24B6-45C7-B605-ED2C41F6CF4F}"/>
              </a:ext>
            </a:extLst>
          </p:cNvPr>
          <p:cNvPicPr/>
          <p:nvPr/>
        </p:nvPicPr>
        <p:blipFill rotWithShape="1">
          <a:blip r:embed="rId5">
            <a:extLst>
              <a:ext uri="{28A0092B-C50C-407E-A947-70E740481C1C}">
                <a14:useLocalDpi xmlns:a14="http://schemas.microsoft.com/office/drawing/2010/main" val="0"/>
              </a:ext>
            </a:extLst>
          </a:blip>
          <a:srcRect l="58250" t="29538" r="18250" b="13539"/>
          <a:stretch/>
        </p:blipFill>
        <p:spPr bwMode="auto">
          <a:xfrm>
            <a:off x="2051720" y="5390244"/>
            <a:ext cx="576064" cy="899328"/>
          </a:xfrm>
          <a:prstGeom prst="rect">
            <a:avLst/>
          </a:prstGeom>
          <a:noFill/>
          <a:ln>
            <a:noFill/>
          </a:ln>
          <a:extLst>
            <a:ext uri="{53640926-AAD7-44D8-BBD7-CCE9431645EC}">
              <a14:shadowObscured xmlns:a14="http://schemas.microsoft.com/office/drawing/2010/main"/>
            </a:ext>
          </a:extLst>
        </p:spPr>
      </p:pic>
      <p:pic>
        <p:nvPicPr>
          <p:cNvPr id="6" name="Bild 1" descr="http://thumbs3.dreamstime.com/x/entscheidung-welcher-tür-um-zu-wählen-7770103.jpg">
            <a:hlinkClick r:id="rId4"/>
            <a:extLst>
              <a:ext uri="{FF2B5EF4-FFF2-40B4-BE49-F238E27FC236}">
                <a16:creationId xmlns:a16="http://schemas.microsoft.com/office/drawing/2014/main" id="{6492030E-6A67-4302-BF48-5CFFB054A263}"/>
              </a:ext>
            </a:extLst>
          </p:cNvPr>
          <p:cNvPicPr/>
          <p:nvPr/>
        </p:nvPicPr>
        <p:blipFill rotWithShape="1">
          <a:blip r:embed="rId5">
            <a:extLst>
              <a:ext uri="{28A0092B-C50C-407E-A947-70E740481C1C}">
                <a14:useLocalDpi xmlns:a14="http://schemas.microsoft.com/office/drawing/2010/main" val="0"/>
              </a:ext>
            </a:extLst>
          </a:blip>
          <a:srcRect l="58250" t="29538" r="18250" b="13539"/>
          <a:stretch/>
        </p:blipFill>
        <p:spPr bwMode="auto">
          <a:xfrm>
            <a:off x="946558" y="2898857"/>
            <a:ext cx="576064" cy="899328"/>
          </a:xfrm>
          <a:prstGeom prst="rect">
            <a:avLst/>
          </a:prstGeom>
          <a:noFill/>
          <a:ln>
            <a:noFill/>
          </a:ln>
          <a:extLst>
            <a:ext uri="{53640926-AAD7-44D8-BBD7-CCE9431645EC}">
              <a14:shadowObscured xmlns:a14="http://schemas.microsoft.com/office/drawing/2010/main"/>
            </a:ext>
          </a:extLst>
        </p:spPr>
      </p:pic>
      <p:pic>
        <p:nvPicPr>
          <p:cNvPr id="7" name="Bild 1" descr="http://thumbs3.dreamstime.com/x/entscheidung-welcher-tür-um-zu-wählen-7770103.jpg">
            <a:hlinkClick r:id="rId4"/>
            <a:extLst>
              <a:ext uri="{FF2B5EF4-FFF2-40B4-BE49-F238E27FC236}">
                <a16:creationId xmlns:a16="http://schemas.microsoft.com/office/drawing/2014/main" id="{600A65DB-40B8-4538-86DF-C96B077614C6}"/>
              </a:ext>
            </a:extLst>
          </p:cNvPr>
          <p:cNvPicPr/>
          <p:nvPr/>
        </p:nvPicPr>
        <p:blipFill rotWithShape="1">
          <a:blip r:embed="rId5">
            <a:extLst>
              <a:ext uri="{28A0092B-C50C-407E-A947-70E740481C1C}">
                <a14:useLocalDpi xmlns:a14="http://schemas.microsoft.com/office/drawing/2010/main" val="0"/>
              </a:ext>
            </a:extLst>
          </a:blip>
          <a:srcRect l="58250" t="29538" r="18250" b="13539"/>
          <a:stretch/>
        </p:blipFill>
        <p:spPr bwMode="auto">
          <a:xfrm>
            <a:off x="2843808" y="3540705"/>
            <a:ext cx="576064" cy="899328"/>
          </a:xfrm>
          <a:prstGeom prst="rect">
            <a:avLst/>
          </a:prstGeom>
          <a:noFill/>
          <a:ln>
            <a:noFill/>
          </a:ln>
          <a:extLst>
            <a:ext uri="{53640926-AAD7-44D8-BBD7-CCE9431645EC}">
              <a14:shadowObscured xmlns:a14="http://schemas.microsoft.com/office/drawing/2010/main"/>
            </a:ext>
          </a:extLst>
        </p:spPr>
      </p:pic>
      <p:pic>
        <p:nvPicPr>
          <p:cNvPr id="8" name="Bild 1" descr="http://thumbs3.dreamstime.com/x/entscheidung-welcher-tür-um-zu-wählen-7770103.jpg">
            <a:hlinkClick r:id="rId4"/>
            <a:extLst>
              <a:ext uri="{FF2B5EF4-FFF2-40B4-BE49-F238E27FC236}">
                <a16:creationId xmlns:a16="http://schemas.microsoft.com/office/drawing/2014/main" id="{55A74493-A312-418E-B45B-AA91E584C914}"/>
              </a:ext>
            </a:extLst>
          </p:cNvPr>
          <p:cNvPicPr/>
          <p:nvPr/>
        </p:nvPicPr>
        <p:blipFill rotWithShape="1">
          <a:blip r:embed="rId5">
            <a:extLst>
              <a:ext uri="{28A0092B-C50C-407E-A947-70E740481C1C}">
                <a14:useLocalDpi xmlns:a14="http://schemas.microsoft.com/office/drawing/2010/main" val="0"/>
              </a:ext>
            </a:extLst>
          </a:blip>
          <a:srcRect l="58250" t="29538" r="18250" b="13539"/>
          <a:stretch/>
        </p:blipFill>
        <p:spPr bwMode="auto">
          <a:xfrm>
            <a:off x="2987824" y="4689134"/>
            <a:ext cx="576064" cy="899328"/>
          </a:xfrm>
          <a:prstGeom prst="rect">
            <a:avLst/>
          </a:prstGeom>
          <a:noFill/>
          <a:ln>
            <a:noFill/>
          </a:ln>
          <a:extLst>
            <a:ext uri="{53640926-AAD7-44D8-BBD7-CCE9431645EC}">
              <a14:shadowObscured xmlns:a14="http://schemas.microsoft.com/office/drawing/2010/main"/>
            </a:ext>
          </a:extLst>
        </p:spPr>
      </p:pic>
      <p:pic>
        <p:nvPicPr>
          <p:cNvPr id="9" name="Bild 1" descr="http://thumbs3.dreamstime.com/x/entscheidung-welcher-tür-um-zu-wählen-7770103.jpg">
            <a:hlinkClick r:id="rId4"/>
            <a:extLst>
              <a:ext uri="{FF2B5EF4-FFF2-40B4-BE49-F238E27FC236}">
                <a16:creationId xmlns:a16="http://schemas.microsoft.com/office/drawing/2014/main" id="{EBDD9F4E-70F5-4A31-9614-557F2814F125}"/>
              </a:ext>
            </a:extLst>
          </p:cNvPr>
          <p:cNvPicPr/>
          <p:nvPr/>
        </p:nvPicPr>
        <p:blipFill rotWithShape="1">
          <a:blip r:embed="rId5">
            <a:extLst>
              <a:ext uri="{28A0092B-C50C-407E-A947-70E740481C1C}">
                <a14:useLocalDpi xmlns:a14="http://schemas.microsoft.com/office/drawing/2010/main" val="0"/>
              </a:ext>
            </a:extLst>
          </a:blip>
          <a:srcRect l="58250" t="29538" r="18250" b="13539"/>
          <a:stretch/>
        </p:blipFill>
        <p:spPr bwMode="auto">
          <a:xfrm>
            <a:off x="1913040" y="2585494"/>
            <a:ext cx="576064" cy="899328"/>
          </a:xfrm>
          <a:prstGeom prst="rect">
            <a:avLst/>
          </a:prstGeom>
          <a:noFill/>
          <a:ln>
            <a:noFill/>
          </a:ln>
          <a:extLst>
            <a:ext uri="{53640926-AAD7-44D8-BBD7-CCE9431645EC}">
              <a14:shadowObscured xmlns:a14="http://schemas.microsoft.com/office/drawing/2010/main"/>
            </a:ext>
          </a:extLst>
        </p:spPr>
      </p:pic>
      <p:pic>
        <p:nvPicPr>
          <p:cNvPr id="10" name="Bild 1" descr="http://thumbs3.dreamstime.com/x/entscheidung-welcher-tür-um-zu-wählen-7770103.jpg">
            <a:hlinkClick r:id="rId4"/>
            <a:extLst>
              <a:ext uri="{FF2B5EF4-FFF2-40B4-BE49-F238E27FC236}">
                <a16:creationId xmlns:a16="http://schemas.microsoft.com/office/drawing/2014/main" id="{B0AA9641-19AD-4300-8C17-6512D5C0DA90}"/>
              </a:ext>
            </a:extLst>
          </p:cNvPr>
          <p:cNvPicPr/>
          <p:nvPr/>
        </p:nvPicPr>
        <p:blipFill rotWithShape="1">
          <a:blip r:embed="rId5">
            <a:extLst>
              <a:ext uri="{28A0092B-C50C-407E-A947-70E740481C1C}">
                <a14:useLocalDpi xmlns:a14="http://schemas.microsoft.com/office/drawing/2010/main" val="0"/>
              </a:ext>
            </a:extLst>
          </a:blip>
          <a:srcRect l="58250" t="29538" r="18250" b="13539"/>
          <a:stretch/>
        </p:blipFill>
        <p:spPr bwMode="auto">
          <a:xfrm>
            <a:off x="1860738" y="3789806"/>
            <a:ext cx="576064" cy="899328"/>
          </a:xfrm>
          <a:prstGeom prst="rect">
            <a:avLst/>
          </a:prstGeom>
          <a:noFill/>
          <a:ln>
            <a:noFill/>
          </a:ln>
          <a:extLst>
            <a:ext uri="{53640926-AAD7-44D8-BBD7-CCE9431645EC}">
              <a14:shadowObscured xmlns:a14="http://schemas.microsoft.com/office/drawing/2010/main"/>
            </a:ext>
          </a:extLst>
        </p:spPr>
      </p:pic>
      <p:pic>
        <p:nvPicPr>
          <p:cNvPr id="11" name="Bild 1" descr="http://thumbs3.dreamstime.com/x/entscheidung-welcher-tür-um-zu-wählen-7770103.jpg">
            <a:hlinkClick r:id="rId4"/>
            <a:extLst>
              <a:ext uri="{FF2B5EF4-FFF2-40B4-BE49-F238E27FC236}">
                <a16:creationId xmlns:a16="http://schemas.microsoft.com/office/drawing/2014/main" id="{38DB2E2D-2039-45FF-94CB-323146D25881}"/>
              </a:ext>
            </a:extLst>
          </p:cNvPr>
          <p:cNvPicPr/>
          <p:nvPr/>
        </p:nvPicPr>
        <p:blipFill rotWithShape="1">
          <a:blip r:embed="rId5">
            <a:extLst>
              <a:ext uri="{28A0092B-C50C-407E-A947-70E740481C1C}">
                <a14:useLocalDpi xmlns:a14="http://schemas.microsoft.com/office/drawing/2010/main" val="0"/>
              </a:ext>
            </a:extLst>
          </a:blip>
          <a:srcRect l="58250" t="29538" r="18250" b="13539"/>
          <a:stretch/>
        </p:blipFill>
        <p:spPr bwMode="auto">
          <a:xfrm>
            <a:off x="539552" y="3903553"/>
            <a:ext cx="576064" cy="899328"/>
          </a:xfrm>
          <a:prstGeom prst="rect">
            <a:avLst/>
          </a:prstGeom>
          <a:noFill/>
          <a:ln>
            <a:noFill/>
          </a:ln>
          <a:extLst>
            <a:ext uri="{53640926-AAD7-44D8-BBD7-CCE9431645EC}">
              <a14:shadowObscured xmlns:a14="http://schemas.microsoft.com/office/drawing/2010/main"/>
            </a:ext>
          </a:extLst>
        </p:spPr>
      </p:pic>
      <p:pic>
        <p:nvPicPr>
          <p:cNvPr id="12" name="Bild 1" descr="http://thumbs3.dreamstime.com/x/entscheidung-welcher-tür-um-zu-wählen-7770103.jpg">
            <a:hlinkClick r:id="rId4"/>
            <a:extLst>
              <a:ext uri="{FF2B5EF4-FFF2-40B4-BE49-F238E27FC236}">
                <a16:creationId xmlns:a16="http://schemas.microsoft.com/office/drawing/2014/main" id="{D4FDE9AA-0BD0-4A3C-9B3A-7D6E8CFA403D}"/>
              </a:ext>
            </a:extLst>
          </p:cNvPr>
          <p:cNvPicPr/>
          <p:nvPr/>
        </p:nvPicPr>
        <p:blipFill rotWithShape="1">
          <a:blip r:embed="rId5">
            <a:extLst>
              <a:ext uri="{28A0092B-C50C-407E-A947-70E740481C1C}">
                <a14:useLocalDpi xmlns:a14="http://schemas.microsoft.com/office/drawing/2010/main" val="0"/>
              </a:ext>
            </a:extLst>
          </a:blip>
          <a:srcRect l="58250" t="29538" r="18250" b="13539"/>
          <a:stretch/>
        </p:blipFill>
        <p:spPr bwMode="auto">
          <a:xfrm>
            <a:off x="1336976" y="4802881"/>
            <a:ext cx="576064" cy="899328"/>
          </a:xfrm>
          <a:prstGeom prst="rect">
            <a:avLst/>
          </a:prstGeom>
          <a:noFill/>
          <a:ln>
            <a:noFill/>
          </a:ln>
          <a:extLst>
            <a:ext uri="{53640926-AAD7-44D8-BBD7-CCE9431645EC}">
              <a14:shadowObscured xmlns:a14="http://schemas.microsoft.com/office/drawing/2010/main"/>
            </a:ext>
          </a:extLst>
        </p:spPr>
      </p:pic>
      <p:pic>
        <p:nvPicPr>
          <p:cNvPr id="13" name="Bild 1" descr="http://thumbs3.dreamstime.com/x/entscheidung-welcher-tür-um-zu-wählen-7770103.jpg">
            <a:hlinkClick r:id="rId4"/>
            <a:extLst>
              <a:ext uri="{FF2B5EF4-FFF2-40B4-BE49-F238E27FC236}">
                <a16:creationId xmlns:a16="http://schemas.microsoft.com/office/drawing/2014/main" id="{E0766E40-BB7A-4D92-B785-E90E51CE0487}"/>
              </a:ext>
            </a:extLst>
          </p:cNvPr>
          <p:cNvPicPr/>
          <p:nvPr/>
        </p:nvPicPr>
        <p:blipFill rotWithShape="1">
          <a:blip r:embed="rId5">
            <a:extLst>
              <a:ext uri="{28A0092B-C50C-407E-A947-70E740481C1C}">
                <a14:useLocalDpi xmlns:a14="http://schemas.microsoft.com/office/drawing/2010/main" val="0"/>
              </a:ext>
            </a:extLst>
          </a:blip>
          <a:srcRect l="58250" t="29538" r="18250" b="13539"/>
          <a:stretch/>
        </p:blipFill>
        <p:spPr bwMode="auto">
          <a:xfrm>
            <a:off x="539552" y="5229200"/>
            <a:ext cx="576064" cy="899328"/>
          </a:xfrm>
          <a:prstGeom prst="rect">
            <a:avLst/>
          </a:prstGeom>
          <a:noFill/>
          <a:ln>
            <a:noFill/>
          </a:ln>
          <a:extLst>
            <a:ext uri="{53640926-AAD7-44D8-BBD7-CCE9431645EC}">
              <a14:shadowObscured xmlns:a14="http://schemas.microsoft.com/office/drawing/2010/main"/>
            </a:ext>
          </a:extLst>
        </p:spPr>
      </p:pic>
      <p:pic>
        <p:nvPicPr>
          <p:cNvPr id="14" name="Bild 2" descr="Maennchen">
            <a:extLst>
              <a:ext uri="{FF2B5EF4-FFF2-40B4-BE49-F238E27FC236}">
                <a16:creationId xmlns:a16="http://schemas.microsoft.com/office/drawing/2014/main" id="{B95EFD4B-E156-4348-9947-139B8C15B10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985570" y="3600596"/>
            <a:ext cx="1917000" cy="1286653"/>
          </a:xfrm>
          <a:prstGeom prst="rect">
            <a:avLst/>
          </a:prstGeom>
          <a:noFill/>
          <a:ln>
            <a:noFill/>
          </a:ln>
        </p:spPr>
      </p:pic>
      <p:pic>
        <p:nvPicPr>
          <p:cNvPr id="15" name="Bild 3" descr="http://thumbs4.dreamstime.com/x/geöffnete-und-geschlossene-türen-19933431.jpg">
            <a:hlinkClick r:id="rId7"/>
            <a:extLst>
              <a:ext uri="{FF2B5EF4-FFF2-40B4-BE49-F238E27FC236}">
                <a16:creationId xmlns:a16="http://schemas.microsoft.com/office/drawing/2014/main" id="{2E585196-24A9-4EB2-8829-0AD96921E8ED}"/>
              </a:ext>
            </a:extLst>
          </p:cNvPr>
          <p:cNvPicPr/>
          <p:nvPr/>
        </p:nvPicPr>
        <p:blipFill rotWithShape="1">
          <a:blip r:embed="rId8">
            <a:extLst>
              <a:ext uri="{28A0092B-C50C-407E-A947-70E740481C1C}">
                <a14:useLocalDpi xmlns:a14="http://schemas.microsoft.com/office/drawing/2010/main" val="0"/>
              </a:ext>
            </a:extLst>
          </a:blip>
          <a:srcRect l="58750" t="6800" r="8250" b="10800"/>
          <a:stretch/>
        </p:blipFill>
        <p:spPr bwMode="auto">
          <a:xfrm flipH="1">
            <a:off x="3994854" y="2867093"/>
            <a:ext cx="1443466" cy="2446913"/>
          </a:xfrm>
          <a:prstGeom prst="rect">
            <a:avLst/>
          </a:prstGeom>
          <a:noFill/>
          <a:ln>
            <a:noFill/>
          </a:ln>
          <a:extLst>
            <a:ext uri="{53640926-AAD7-44D8-BBD7-CCE9431645EC}">
              <a14:shadowObscured xmlns:a14="http://schemas.microsoft.com/office/drawing/2010/main"/>
            </a:ext>
          </a:extLst>
        </p:spPr>
      </p:pic>
      <p:graphicFrame>
        <p:nvGraphicFramePr>
          <p:cNvPr id="18" name="Diagramm 17">
            <a:extLst>
              <a:ext uri="{FF2B5EF4-FFF2-40B4-BE49-F238E27FC236}">
                <a16:creationId xmlns:a16="http://schemas.microsoft.com/office/drawing/2014/main" id="{B14B0A8B-AC1C-4D2E-805C-770607E7CCF5}"/>
              </a:ext>
            </a:extLst>
          </p:cNvPr>
          <p:cNvGraphicFramePr/>
          <p:nvPr>
            <p:extLst>
              <p:ext uri="{D42A27DB-BD31-4B8C-83A1-F6EECF244321}">
                <p14:modId xmlns:p14="http://schemas.microsoft.com/office/powerpoint/2010/main" val="1346642971"/>
              </p:ext>
            </p:extLst>
          </p:nvPr>
        </p:nvGraphicFramePr>
        <p:xfrm>
          <a:off x="2267744" y="2974154"/>
          <a:ext cx="1975206" cy="4840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9" name="Diagramm 18">
            <a:extLst>
              <a:ext uri="{FF2B5EF4-FFF2-40B4-BE49-F238E27FC236}">
                <a16:creationId xmlns:a16="http://schemas.microsoft.com/office/drawing/2014/main" id="{A187DCAD-B1B5-4F63-9E73-0AF53C11135A}"/>
              </a:ext>
            </a:extLst>
          </p:cNvPr>
          <p:cNvGraphicFramePr/>
          <p:nvPr>
            <p:extLst>
              <p:ext uri="{D42A27DB-BD31-4B8C-83A1-F6EECF244321}">
                <p14:modId xmlns:p14="http://schemas.microsoft.com/office/powerpoint/2010/main" val="3547349630"/>
              </p:ext>
            </p:extLst>
          </p:nvPr>
        </p:nvGraphicFramePr>
        <p:xfrm>
          <a:off x="2339752" y="5390244"/>
          <a:ext cx="1975206" cy="48400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3" name="Pfeil: nach rechts 22">
            <a:extLst>
              <a:ext uri="{FF2B5EF4-FFF2-40B4-BE49-F238E27FC236}">
                <a16:creationId xmlns:a16="http://schemas.microsoft.com/office/drawing/2014/main" id="{75FE6870-C0AE-4283-9757-32FECF59B815}"/>
              </a:ext>
            </a:extLst>
          </p:cNvPr>
          <p:cNvSpPr/>
          <p:nvPr/>
        </p:nvSpPr>
        <p:spPr>
          <a:xfrm>
            <a:off x="827584" y="4353217"/>
            <a:ext cx="3310702" cy="484006"/>
          </a:xfrm>
          <a:prstGeom prst="rightArrow">
            <a:avLst/>
          </a:prstGeom>
          <a:solidFill>
            <a:srgbClr val="C30C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(Gestaltungs-) Räume geben </a:t>
            </a:r>
          </a:p>
        </p:txBody>
      </p:sp>
      <p:sp>
        <p:nvSpPr>
          <p:cNvPr id="24" name="Band: nach unten gekippt 23">
            <a:extLst>
              <a:ext uri="{FF2B5EF4-FFF2-40B4-BE49-F238E27FC236}">
                <a16:creationId xmlns:a16="http://schemas.microsoft.com/office/drawing/2014/main" id="{5E35EEE9-C374-4283-B0D3-B5B727F3DE77}"/>
              </a:ext>
            </a:extLst>
          </p:cNvPr>
          <p:cNvSpPr/>
          <p:nvPr/>
        </p:nvSpPr>
        <p:spPr>
          <a:xfrm>
            <a:off x="5664224" y="3044470"/>
            <a:ext cx="2664296" cy="449664"/>
          </a:xfrm>
          <a:prstGeom prst="ribbon">
            <a:avLst/>
          </a:prstGeom>
          <a:solidFill>
            <a:srgbClr val="C30C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Aktivierung</a:t>
            </a:r>
          </a:p>
        </p:txBody>
      </p:sp>
      <p:sp>
        <p:nvSpPr>
          <p:cNvPr id="20" name="Textfeld 19">
            <a:extLst>
              <a:ext uri="{FF2B5EF4-FFF2-40B4-BE49-F238E27FC236}">
                <a16:creationId xmlns:a16="http://schemas.microsoft.com/office/drawing/2014/main" id="{067D4DC2-5EBE-446D-BAE5-E9872877CEF2}"/>
              </a:ext>
            </a:extLst>
          </p:cNvPr>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2. Sozialraumcoaching</a:t>
            </a:r>
          </a:p>
        </p:txBody>
      </p:sp>
    </p:spTree>
    <p:custDataLst>
      <p:tags r:id="rId1"/>
    </p:custDataLst>
    <p:extLst>
      <p:ext uri="{BB962C8B-B14F-4D97-AF65-F5344CB8AC3E}">
        <p14:creationId xmlns:p14="http://schemas.microsoft.com/office/powerpoint/2010/main" val="26863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9" grpId="0">
        <p:bldAsOne/>
      </p:bldGraphic>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4A2DC3D-E6AE-4A33-8AF9-752C47038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980" y="2023368"/>
            <a:ext cx="4268688" cy="2845792"/>
          </a:xfrm>
          <a:prstGeom prst="rect">
            <a:avLst/>
          </a:prstGeom>
        </p:spPr>
      </p:pic>
      <p:sp>
        <p:nvSpPr>
          <p:cNvPr id="4" name="Textfeld 3"/>
          <p:cNvSpPr txBox="1"/>
          <p:nvPr/>
        </p:nvSpPr>
        <p:spPr>
          <a:xfrm>
            <a:off x="439657" y="1196752"/>
            <a:ext cx="8264685" cy="461665"/>
          </a:xfrm>
          <a:prstGeom prst="rect">
            <a:avLst/>
          </a:prstGeom>
          <a:noFill/>
        </p:spPr>
        <p:txBody>
          <a:bodyPr wrap="square" rtlCol="0">
            <a:spAutoFit/>
          </a:bodyPr>
          <a:lstStyle/>
          <a:p>
            <a:r>
              <a:rPr lang="de-DE" sz="2400" b="1" dirty="0"/>
              <a:t>Herausforderungen zum Projektbeginn</a:t>
            </a:r>
          </a:p>
        </p:txBody>
      </p:sp>
      <p:sp>
        <p:nvSpPr>
          <p:cNvPr id="3" name="Rechteck 2"/>
          <p:cNvSpPr/>
          <p:nvPr/>
        </p:nvSpPr>
        <p:spPr>
          <a:xfrm>
            <a:off x="323528" y="1916832"/>
            <a:ext cx="3168352" cy="4524315"/>
          </a:xfrm>
          <a:prstGeom prst="rect">
            <a:avLst/>
          </a:prstGeom>
        </p:spPr>
        <p:txBody>
          <a:bodyPr wrap="square">
            <a:spAutoFit/>
          </a:bodyPr>
          <a:lstStyle/>
          <a:p>
            <a:pPr marL="285750" indent="-285750">
              <a:buFont typeface="Arial" pitchFamily="34" charset="0"/>
              <a:buChar char="•"/>
            </a:pPr>
            <a:r>
              <a:rPr lang="de-DE" dirty="0"/>
              <a:t>Neuzugewanderte wurden nicht als Hauptakteur wahrgenommen</a:t>
            </a:r>
          </a:p>
          <a:p>
            <a:pPr marL="285750" indent="-285750">
              <a:buFont typeface="Arial" pitchFamily="34" charset="0"/>
              <a:buChar char="•"/>
            </a:pPr>
            <a:endParaRPr lang="de-DE" dirty="0"/>
          </a:p>
          <a:p>
            <a:pPr marL="285750" indent="-285750">
              <a:buFont typeface="Arial" pitchFamily="34" charset="0"/>
              <a:buChar char="•"/>
            </a:pPr>
            <a:r>
              <a:rPr lang="de-DE" dirty="0"/>
              <a:t>Wöchentliches Zeitfenster für Beratungsstunden, entsprachen nicht dem Bedarf, so dass Hemmnisse sich aufgebaut haben</a:t>
            </a:r>
          </a:p>
          <a:p>
            <a:pPr marL="285750" indent="-285750">
              <a:buFont typeface="Arial" pitchFamily="34" charset="0"/>
              <a:buChar char="•"/>
            </a:pPr>
            <a:endParaRPr lang="de-DE" dirty="0"/>
          </a:p>
          <a:p>
            <a:pPr marL="285750" indent="-285750">
              <a:buFont typeface="Arial" pitchFamily="34" charset="0"/>
              <a:buChar char="•"/>
            </a:pPr>
            <a:r>
              <a:rPr lang="de-DE" dirty="0"/>
              <a:t>Kooperationsfähigkeit der Hauptakteure gering. Es herrschte ein Nebeneinander statt einem Miteinander</a:t>
            </a:r>
          </a:p>
        </p:txBody>
      </p:sp>
      <p:sp>
        <p:nvSpPr>
          <p:cNvPr id="6" name="Rechteck 5"/>
          <p:cNvSpPr/>
          <p:nvPr/>
        </p:nvSpPr>
        <p:spPr>
          <a:xfrm>
            <a:off x="3563888" y="4941168"/>
            <a:ext cx="4572000" cy="1754326"/>
          </a:xfrm>
          <a:prstGeom prst="rect">
            <a:avLst/>
          </a:prstGeom>
        </p:spPr>
        <p:txBody>
          <a:bodyPr>
            <a:spAutoFit/>
          </a:bodyPr>
          <a:lstStyle/>
          <a:p>
            <a:pPr marL="285750" lvl="0" indent="-285750">
              <a:buFont typeface="Arial" pitchFamily="34" charset="0"/>
              <a:buChar char="•"/>
            </a:pPr>
            <a:r>
              <a:rPr lang="de-DE" dirty="0">
                <a:solidFill>
                  <a:prstClr val="black"/>
                </a:solidFill>
              </a:rPr>
              <a:t>Geringe Auslastung der räumlichen Ressourcen im „Haus der Integration“</a:t>
            </a:r>
          </a:p>
          <a:p>
            <a:pPr marL="285750" lvl="0" indent="-285750">
              <a:buFont typeface="Arial" pitchFamily="34" charset="0"/>
              <a:buChar char="•"/>
            </a:pPr>
            <a:endParaRPr lang="de-DE" dirty="0">
              <a:solidFill>
                <a:prstClr val="black"/>
              </a:solidFill>
            </a:endParaRPr>
          </a:p>
          <a:p>
            <a:pPr marL="285750" lvl="0" indent="-285750">
              <a:buFont typeface="Arial" pitchFamily="34" charset="0"/>
              <a:buChar char="•"/>
            </a:pPr>
            <a:r>
              <a:rPr lang="de-DE" dirty="0">
                <a:solidFill>
                  <a:prstClr val="black"/>
                </a:solidFill>
              </a:rPr>
              <a:t>Übergang in Mietwohnungen von anerkannten SGB II Empfängern</a:t>
            </a:r>
          </a:p>
          <a:p>
            <a:pPr marL="285750" lvl="0" indent="-285750">
              <a:buFont typeface="Arial" pitchFamily="34" charset="0"/>
              <a:buChar char="•"/>
            </a:pPr>
            <a:endParaRPr lang="de-DE" dirty="0">
              <a:solidFill>
                <a:prstClr val="black"/>
              </a:solidFill>
            </a:endParaRPr>
          </a:p>
        </p:txBody>
      </p:sp>
      <p:sp>
        <p:nvSpPr>
          <p:cNvPr id="8" name="Textfeld 7">
            <a:extLst>
              <a:ext uri="{FF2B5EF4-FFF2-40B4-BE49-F238E27FC236}">
                <a16:creationId xmlns:a16="http://schemas.microsoft.com/office/drawing/2014/main" id="{3585DEF4-0128-4880-A3CA-9ECB7A51990C}"/>
              </a:ext>
            </a:extLst>
          </p:cNvPr>
          <p:cNvSpPr txBox="1"/>
          <p:nvPr/>
        </p:nvSpPr>
        <p:spPr>
          <a:xfrm>
            <a:off x="1309931" y="188640"/>
            <a:ext cx="6624736" cy="646331"/>
          </a:xfrm>
          <a:prstGeom prst="rect">
            <a:avLst/>
          </a:prstGeom>
          <a:noFill/>
        </p:spPr>
        <p:txBody>
          <a:bodyPr wrap="square" rtlCol="0">
            <a:spAutoFit/>
          </a:bodyPr>
          <a:lstStyle/>
          <a:p>
            <a:pPr algn="ctr"/>
            <a:r>
              <a:rPr lang="de-DE" sz="3600" b="1" dirty="0">
                <a:solidFill>
                  <a:srgbClr val="800000"/>
                </a:solidFill>
              </a:rPr>
              <a:t>2. Sozialraumcoaching</a:t>
            </a:r>
          </a:p>
        </p:txBody>
      </p:sp>
    </p:spTree>
    <p:extLst>
      <p:ext uri="{BB962C8B-B14F-4D97-AF65-F5344CB8AC3E}">
        <p14:creationId xmlns:p14="http://schemas.microsoft.com/office/powerpoint/2010/main" val="71414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7B31684-D6DB-4A2B-B1EB-0A1034F6EA3E}"/>
              </a:ext>
            </a:extLst>
          </p:cNvPr>
          <p:cNvPicPr>
            <a:picLocks noChangeAspect="1"/>
          </p:cNvPicPr>
          <p:nvPr/>
        </p:nvPicPr>
        <p:blipFill>
          <a:blip r:embed="rId4"/>
          <a:stretch>
            <a:fillRect/>
          </a:stretch>
        </p:blipFill>
        <p:spPr>
          <a:xfrm>
            <a:off x="372479" y="1108218"/>
            <a:ext cx="4571486" cy="1414573"/>
          </a:xfrm>
          <a:prstGeom prst="rect">
            <a:avLst/>
          </a:prstGeom>
        </p:spPr>
      </p:pic>
      <p:pic>
        <p:nvPicPr>
          <p:cNvPr id="11" name="Grafik 10">
            <a:extLst>
              <a:ext uri="{FF2B5EF4-FFF2-40B4-BE49-F238E27FC236}">
                <a16:creationId xmlns:a16="http://schemas.microsoft.com/office/drawing/2014/main" id="{68F05909-18D2-4542-81B0-31600CE0F541}"/>
              </a:ext>
            </a:extLst>
          </p:cNvPr>
          <p:cNvPicPr>
            <a:picLocks noChangeAspect="1"/>
          </p:cNvPicPr>
          <p:nvPr/>
        </p:nvPicPr>
        <p:blipFill>
          <a:blip r:embed="rId5"/>
          <a:stretch>
            <a:fillRect/>
          </a:stretch>
        </p:blipFill>
        <p:spPr>
          <a:xfrm>
            <a:off x="4570666" y="2415778"/>
            <a:ext cx="4321813" cy="1147185"/>
          </a:xfrm>
          <a:prstGeom prst="rect">
            <a:avLst/>
          </a:prstGeom>
        </p:spPr>
      </p:pic>
      <p:pic>
        <p:nvPicPr>
          <p:cNvPr id="12" name="Grafik 11">
            <a:extLst>
              <a:ext uri="{FF2B5EF4-FFF2-40B4-BE49-F238E27FC236}">
                <a16:creationId xmlns:a16="http://schemas.microsoft.com/office/drawing/2014/main" id="{E816DA9B-65C0-44A2-93DB-37F3270D33C2}"/>
              </a:ext>
            </a:extLst>
          </p:cNvPr>
          <p:cNvPicPr>
            <a:picLocks noChangeAspect="1"/>
          </p:cNvPicPr>
          <p:nvPr/>
        </p:nvPicPr>
        <p:blipFill>
          <a:blip r:embed="rId6"/>
          <a:stretch>
            <a:fillRect/>
          </a:stretch>
        </p:blipFill>
        <p:spPr>
          <a:xfrm>
            <a:off x="311669" y="3413608"/>
            <a:ext cx="4183341" cy="802166"/>
          </a:xfrm>
          <a:prstGeom prst="rect">
            <a:avLst/>
          </a:prstGeom>
        </p:spPr>
      </p:pic>
      <p:pic>
        <p:nvPicPr>
          <p:cNvPr id="13" name="Grafik 12">
            <a:extLst>
              <a:ext uri="{FF2B5EF4-FFF2-40B4-BE49-F238E27FC236}">
                <a16:creationId xmlns:a16="http://schemas.microsoft.com/office/drawing/2014/main" id="{9CB421E5-D001-4179-A2CD-37297183358C}"/>
              </a:ext>
            </a:extLst>
          </p:cNvPr>
          <p:cNvPicPr>
            <a:picLocks noChangeAspect="1"/>
          </p:cNvPicPr>
          <p:nvPr/>
        </p:nvPicPr>
        <p:blipFill>
          <a:blip r:embed="rId7"/>
          <a:stretch>
            <a:fillRect/>
          </a:stretch>
        </p:blipFill>
        <p:spPr>
          <a:xfrm>
            <a:off x="4570667" y="4031200"/>
            <a:ext cx="4580112" cy="974675"/>
          </a:xfrm>
          <a:prstGeom prst="rect">
            <a:avLst/>
          </a:prstGeom>
        </p:spPr>
      </p:pic>
      <p:pic>
        <p:nvPicPr>
          <p:cNvPr id="14" name="Grafik 13">
            <a:extLst>
              <a:ext uri="{FF2B5EF4-FFF2-40B4-BE49-F238E27FC236}">
                <a16:creationId xmlns:a16="http://schemas.microsoft.com/office/drawing/2014/main" id="{94F70F80-D647-48DA-AC4D-3006D3FC4179}"/>
              </a:ext>
            </a:extLst>
          </p:cNvPr>
          <p:cNvPicPr>
            <a:picLocks noChangeAspect="1"/>
          </p:cNvPicPr>
          <p:nvPr/>
        </p:nvPicPr>
        <p:blipFill>
          <a:blip r:embed="rId8"/>
          <a:stretch>
            <a:fillRect/>
          </a:stretch>
        </p:blipFill>
        <p:spPr>
          <a:xfrm>
            <a:off x="367915" y="5110554"/>
            <a:ext cx="4571486" cy="974675"/>
          </a:xfrm>
          <a:prstGeom prst="rect">
            <a:avLst/>
          </a:prstGeom>
        </p:spPr>
      </p:pic>
      <p:pic>
        <p:nvPicPr>
          <p:cNvPr id="16" name="Grafik 15" descr="Häkchen">
            <a:extLst>
              <a:ext uri="{FF2B5EF4-FFF2-40B4-BE49-F238E27FC236}">
                <a16:creationId xmlns:a16="http://schemas.microsoft.com/office/drawing/2014/main" id="{AB2D5755-2188-41F2-A805-969F08925E5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46139" y="1358304"/>
            <a:ext cx="914400" cy="914400"/>
          </a:xfrm>
          <a:prstGeom prst="rect">
            <a:avLst/>
          </a:prstGeom>
        </p:spPr>
      </p:pic>
      <p:pic>
        <p:nvPicPr>
          <p:cNvPr id="17" name="Grafik 16" descr="Häkchen">
            <a:extLst>
              <a:ext uri="{FF2B5EF4-FFF2-40B4-BE49-F238E27FC236}">
                <a16:creationId xmlns:a16="http://schemas.microsoft.com/office/drawing/2014/main" id="{252FF4E8-EFD7-4F63-A7AF-EAD41747E5E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56890" y="2532170"/>
            <a:ext cx="914400" cy="914400"/>
          </a:xfrm>
          <a:prstGeom prst="rect">
            <a:avLst/>
          </a:prstGeom>
        </p:spPr>
      </p:pic>
      <p:pic>
        <p:nvPicPr>
          <p:cNvPr id="18" name="Grafik 17" descr="Häkchen">
            <a:extLst>
              <a:ext uri="{FF2B5EF4-FFF2-40B4-BE49-F238E27FC236}">
                <a16:creationId xmlns:a16="http://schemas.microsoft.com/office/drawing/2014/main" id="{3712EBA9-5C9C-41F8-A745-F845D5EB72D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44963" y="3413426"/>
            <a:ext cx="914400" cy="914400"/>
          </a:xfrm>
          <a:prstGeom prst="rect">
            <a:avLst/>
          </a:prstGeom>
        </p:spPr>
      </p:pic>
      <p:pic>
        <p:nvPicPr>
          <p:cNvPr id="19" name="Grafik 18" descr="Häkchen">
            <a:extLst>
              <a:ext uri="{FF2B5EF4-FFF2-40B4-BE49-F238E27FC236}">
                <a16:creationId xmlns:a16="http://schemas.microsoft.com/office/drawing/2014/main" id="{CA703816-00A7-4DA2-943A-183606AE460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56890" y="4014888"/>
            <a:ext cx="914400" cy="914400"/>
          </a:xfrm>
          <a:prstGeom prst="rect">
            <a:avLst/>
          </a:prstGeom>
        </p:spPr>
      </p:pic>
      <p:pic>
        <p:nvPicPr>
          <p:cNvPr id="21" name="Grafik 20" descr="Schließen">
            <a:extLst>
              <a:ext uri="{FF2B5EF4-FFF2-40B4-BE49-F238E27FC236}">
                <a16:creationId xmlns:a16="http://schemas.microsoft.com/office/drawing/2014/main" id="{D2B95082-B204-4EA5-9366-09B386B2A04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44963" y="5165539"/>
            <a:ext cx="914400" cy="914400"/>
          </a:xfrm>
          <a:prstGeom prst="rect">
            <a:avLst/>
          </a:prstGeom>
        </p:spPr>
      </p:pic>
      <p:sp>
        <p:nvSpPr>
          <p:cNvPr id="15" name="Textfeld 14">
            <a:extLst>
              <a:ext uri="{FF2B5EF4-FFF2-40B4-BE49-F238E27FC236}">
                <a16:creationId xmlns:a16="http://schemas.microsoft.com/office/drawing/2014/main" id="{C8FC569C-8EA3-4F1D-B2CC-A1C69998ED38}"/>
              </a:ext>
            </a:extLst>
          </p:cNvPr>
          <p:cNvSpPr txBox="1"/>
          <p:nvPr/>
        </p:nvSpPr>
        <p:spPr>
          <a:xfrm>
            <a:off x="1309931" y="262389"/>
            <a:ext cx="6624736" cy="646331"/>
          </a:xfrm>
          <a:prstGeom prst="rect">
            <a:avLst/>
          </a:prstGeom>
          <a:noFill/>
        </p:spPr>
        <p:txBody>
          <a:bodyPr wrap="square" rtlCol="0">
            <a:spAutoFit/>
          </a:bodyPr>
          <a:lstStyle/>
          <a:p>
            <a:pPr algn="ctr"/>
            <a:r>
              <a:rPr lang="de-DE" sz="3600" b="1" dirty="0">
                <a:solidFill>
                  <a:srgbClr val="800000"/>
                </a:solidFill>
              </a:rPr>
              <a:t>2. Sozialraumcoaching</a:t>
            </a:r>
          </a:p>
        </p:txBody>
      </p:sp>
    </p:spTree>
    <p:custDataLst>
      <p:tags r:id="rId1"/>
    </p:custDataLst>
    <p:extLst>
      <p:ext uri="{BB962C8B-B14F-4D97-AF65-F5344CB8AC3E}">
        <p14:creationId xmlns:p14="http://schemas.microsoft.com/office/powerpoint/2010/main" val="38351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Agenda</a:t>
            </a:r>
          </a:p>
        </p:txBody>
      </p:sp>
      <p:sp>
        <p:nvSpPr>
          <p:cNvPr id="4" name="Textfeld 3"/>
          <p:cNvSpPr txBox="1"/>
          <p:nvPr/>
        </p:nvSpPr>
        <p:spPr>
          <a:xfrm>
            <a:off x="489956" y="1736229"/>
            <a:ext cx="8264685" cy="2862322"/>
          </a:xfrm>
          <a:prstGeom prst="rect">
            <a:avLst/>
          </a:prstGeom>
          <a:noFill/>
        </p:spPr>
        <p:txBody>
          <a:bodyPr wrap="square" rtlCol="0">
            <a:spAutoFit/>
          </a:bodyPr>
          <a:lstStyle/>
          <a:p>
            <a:pPr marL="342900" indent="-342900" algn="ctr">
              <a:buAutoNum type="arabicPeriod"/>
            </a:pPr>
            <a:r>
              <a:rPr lang="de-DE" sz="2800" b="1" dirty="0"/>
              <a:t>Sozialraumorientierung</a:t>
            </a:r>
          </a:p>
          <a:p>
            <a:pPr marL="342900" indent="-342900" algn="ctr">
              <a:buAutoNum type="arabicPeriod"/>
            </a:pPr>
            <a:endParaRPr lang="de-DE" sz="2800" b="1" dirty="0"/>
          </a:p>
          <a:p>
            <a:pPr marL="342900" indent="-342900" algn="ctr">
              <a:buAutoNum type="arabicPeriod"/>
            </a:pPr>
            <a:r>
              <a:rPr lang="de-DE" sz="2800" b="1" dirty="0"/>
              <a:t>Sozialraumcoaching</a:t>
            </a:r>
          </a:p>
          <a:p>
            <a:pPr marL="342900" indent="-342900" algn="ctr">
              <a:buAutoNum type="arabicPeriod"/>
            </a:pPr>
            <a:endParaRPr lang="de-DE" sz="2800" b="1" dirty="0"/>
          </a:p>
          <a:p>
            <a:pPr marL="342900" indent="-342900" algn="ctr">
              <a:buAutoNum type="arabicPeriod"/>
            </a:pPr>
            <a:r>
              <a:rPr lang="de-DE" sz="4000" b="1" dirty="0"/>
              <a:t>Ergebnisse</a:t>
            </a:r>
          </a:p>
          <a:p>
            <a:pPr algn="ctr"/>
            <a:endParaRPr lang="de-DE" sz="2800" b="1" dirty="0"/>
          </a:p>
        </p:txBody>
      </p:sp>
    </p:spTree>
    <p:extLst>
      <p:ext uri="{BB962C8B-B14F-4D97-AF65-F5344CB8AC3E}">
        <p14:creationId xmlns:p14="http://schemas.microsoft.com/office/powerpoint/2010/main" val="219821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3. Ergebnisse 2017</a:t>
            </a:r>
          </a:p>
        </p:txBody>
      </p:sp>
      <p:sp>
        <p:nvSpPr>
          <p:cNvPr id="3" name="Rechteck 2">
            <a:extLst>
              <a:ext uri="{FF2B5EF4-FFF2-40B4-BE49-F238E27FC236}">
                <a16:creationId xmlns:a16="http://schemas.microsoft.com/office/drawing/2014/main" id="{344FD15B-C750-4687-900E-D9729F4256F5}"/>
              </a:ext>
            </a:extLst>
          </p:cNvPr>
          <p:cNvSpPr/>
          <p:nvPr/>
        </p:nvSpPr>
        <p:spPr>
          <a:xfrm>
            <a:off x="337823" y="1859339"/>
            <a:ext cx="8568952" cy="1477328"/>
          </a:xfrm>
          <a:prstGeom prst="rect">
            <a:avLst/>
          </a:prstGeom>
        </p:spPr>
        <p:txBody>
          <a:bodyPr wrap="square">
            <a:spAutoFit/>
          </a:bodyPr>
          <a:lstStyle/>
          <a:p>
            <a:pPr marL="342900" indent="-341313">
              <a:buClr>
                <a:srgbClr val="000000"/>
              </a:buClr>
              <a:buSzPct val="100000"/>
              <a:tabLst>
                <a:tab pos="723900" algn="l"/>
                <a:tab pos="1447800" algn="l"/>
                <a:tab pos="2171700" algn="l"/>
                <a:tab pos="2895600" algn="l"/>
                <a:tab pos="3619500" algn="l"/>
                <a:tab pos="4343400" algn="l"/>
                <a:tab pos="5067300" algn="l"/>
              </a:tabLst>
            </a:pPr>
            <a:r>
              <a:rPr lang="de-DE" dirty="0"/>
              <a:t>	Das Jahr 2017 diente vorwiegend dem Beziehungsausbau, der Bereitstellung von niederschwelligen, bedarfsgerechten (Mikro-) Projekten/ Angeboten und der Aktivierung von geflüchteten Menschen. Es wurden </a:t>
            </a:r>
            <a:r>
              <a:rPr lang="de-DE" b="1" dirty="0"/>
              <a:t>11 Vermittlungen (9 in Arbeit, 2 in Ausbildung)</a:t>
            </a:r>
            <a:r>
              <a:rPr lang="de-DE" dirty="0"/>
              <a:t> geleistet. </a:t>
            </a:r>
          </a:p>
          <a:p>
            <a:pPr marL="342900" indent="-341313">
              <a:buClr>
                <a:srgbClr val="000000"/>
              </a:buClr>
              <a:buSzPct val="100000"/>
              <a:tabLst>
                <a:tab pos="723900" algn="l"/>
                <a:tab pos="1447800" algn="l"/>
                <a:tab pos="2171700" algn="l"/>
                <a:tab pos="2895600" algn="l"/>
                <a:tab pos="3619500" algn="l"/>
                <a:tab pos="4343400" algn="l"/>
                <a:tab pos="5067300" algn="l"/>
              </a:tabLst>
            </a:pPr>
            <a:endParaRPr lang="de-DE" dirty="0"/>
          </a:p>
        </p:txBody>
      </p:sp>
      <p:sp>
        <p:nvSpPr>
          <p:cNvPr id="5" name="Rechteck 4">
            <a:extLst>
              <a:ext uri="{FF2B5EF4-FFF2-40B4-BE49-F238E27FC236}">
                <a16:creationId xmlns:a16="http://schemas.microsoft.com/office/drawing/2014/main" id="{3DD78BED-545C-40C9-90A0-4BD16DBCBBAE}"/>
              </a:ext>
            </a:extLst>
          </p:cNvPr>
          <p:cNvSpPr/>
          <p:nvPr/>
        </p:nvSpPr>
        <p:spPr>
          <a:xfrm>
            <a:off x="337823" y="3450656"/>
            <a:ext cx="8223207" cy="1754326"/>
          </a:xfrm>
          <a:prstGeom prst="rect">
            <a:avLst/>
          </a:prstGeom>
        </p:spPr>
        <p:txBody>
          <a:bodyPr wrap="square">
            <a:spAutoFit/>
          </a:bodyPr>
          <a:lstStyle/>
          <a:p>
            <a:pPr marL="342900" indent="-341313">
              <a:buClr>
                <a:srgbClr val="000000"/>
              </a:buClr>
              <a:buSzPct val="100000"/>
              <a:tabLst>
                <a:tab pos="723900" algn="l"/>
                <a:tab pos="1447800" algn="l"/>
                <a:tab pos="2171700" algn="l"/>
                <a:tab pos="2895600" algn="l"/>
                <a:tab pos="3619500" algn="l"/>
                <a:tab pos="4343400" algn="l"/>
                <a:tab pos="5067300" algn="l"/>
              </a:tabLst>
            </a:pPr>
            <a:r>
              <a:rPr lang="de-DE" dirty="0"/>
              <a:t>	Im Jahr 2017 fanden im Schnitt täglich </a:t>
            </a:r>
            <a:r>
              <a:rPr lang="de-DE" b="1" dirty="0"/>
              <a:t>9 Personenkontakte </a:t>
            </a:r>
            <a:r>
              <a:rPr lang="de-DE" dirty="0"/>
              <a:t>statt. Diese setzen sich zu ca. 55% aus Geflüchteten Kontakten, zu ca. 34 % aus Kontakten zu Hausakteuren und zu ca. 11% aus sonstigen Kontakten zusammen. Personenkontakte beinhalten jegliche Art von freiwilligen Beratungsanfragen seitens der Zielgruppe oder Anfragen von internen und externen Akteuren im Sozialraum der Geflüchteten. </a:t>
            </a:r>
            <a:endParaRPr lang="de-DE" altLang="en-US" dirty="0">
              <a:solidFill>
                <a:srgbClr val="000000"/>
              </a:solidFill>
            </a:endParaRPr>
          </a:p>
        </p:txBody>
      </p:sp>
    </p:spTree>
    <p:extLst>
      <p:ext uri="{BB962C8B-B14F-4D97-AF65-F5344CB8AC3E}">
        <p14:creationId xmlns:p14="http://schemas.microsoft.com/office/powerpoint/2010/main" val="300436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3. Ergebnisse 2017</a:t>
            </a:r>
          </a:p>
        </p:txBody>
      </p:sp>
      <p:pic>
        <p:nvPicPr>
          <p:cNvPr id="3" name="Grafik 2">
            <a:extLst>
              <a:ext uri="{FF2B5EF4-FFF2-40B4-BE49-F238E27FC236}">
                <a16:creationId xmlns:a16="http://schemas.microsoft.com/office/drawing/2014/main" id="{FBDF1A2D-C2DB-40C5-AE7C-504C3B427095}"/>
              </a:ext>
            </a:extLst>
          </p:cNvPr>
          <p:cNvPicPr>
            <a:picLocks noChangeAspect="1"/>
          </p:cNvPicPr>
          <p:nvPr/>
        </p:nvPicPr>
        <p:blipFill>
          <a:blip r:embed="rId3"/>
          <a:stretch>
            <a:fillRect/>
          </a:stretch>
        </p:blipFill>
        <p:spPr>
          <a:xfrm>
            <a:off x="736437" y="3844670"/>
            <a:ext cx="3191246" cy="2100369"/>
          </a:xfrm>
          <a:prstGeom prst="rect">
            <a:avLst/>
          </a:prstGeom>
        </p:spPr>
      </p:pic>
      <p:pic>
        <p:nvPicPr>
          <p:cNvPr id="5" name="Grafik 4">
            <a:extLst>
              <a:ext uri="{FF2B5EF4-FFF2-40B4-BE49-F238E27FC236}">
                <a16:creationId xmlns:a16="http://schemas.microsoft.com/office/drawing/2014/main" id="{55923DC1-7EDE-408E-809E-F07B20DBD32C}"/>
              </a:ext>
            </a:extLst>
          </p:cNvPr>
          <p:cNvPicPr>
            <a:picLocks noChangeAspect="1"/>
          </p:cNvPicPr>
          <p:nvPr/>
        </p:nvPicPr>
        <p:blipFill>
          <a:blip r:embed="rId4"/>
          <a:stretch>
            <a:fillRect/>
          </a:stretch>
        </p:blipFill>
        <p:spPr>
          <a:xfrm>
            <a:off x="5553671" y="1340766"/>
            <a:ext cx="2692373" cy="1735743"/>
          </a:xfrm>
          <a:prstGeom prst="rect">
            <a:avLst/>
          </a:prstGeom>
        </p:spPr>
      </p:pic>
      <p:sp>
        <p:nvSpPr>
          <p:cNvPr id="4" name="Textfeld 3">
            <a:extLst>
              <a:ext uri="{FF2B5EF4-FFF2-40B4-BE49-F238E27FC236}">
                <a16:creationId xmlns:a16="http://schemas.microsoft.com/office/drawing/2014/main" id="{043ECB5B-56BA-4B80-9F74-9B0F73410500}"/>
              </a:ext>
            </a:extLst>
          </p:cNvPr>
          <p:cNvSpPr txBox="1"/>
          <p:nvPr/>
        </p:nvSpPr>
        <p:spPr>
          <a:xfrm>
            <a:off x="251520" y="1340766"/>
            <a:ext cx="5400600" cy="2031325"/>
          </a:xfrm>
          <a:prstGeom prst="rect">
            <a:avLst/>
          </a:prstGeom>
          <a:noFill/>
        </p:spPr>
        <p:txBody>
          <a:bodyPr wrap="square" rtlCol="0">
            <a:spAutoFit/>
          </a:bodyPr>
          <a:lstStyle/>
          <a:p>
            <a:r>
              <a:rPr lang="de-DE" u="sng" dirty="0"/>
              <a:t>Organisationsintern: </a:t>
            </a:r>
          </a:p>
          <a:p>
            <a:pPr marL="285750" indent="-285750">
              <a:buFont typeface="Arial" panose="020B0604020202020204" pitchFamily="34" charset="0"/>
              <a:buChar char="•"/>
            </a:pPr>
            <a:r>
              <a:rPr lang="de-DE" dirty="0"/>
              <a:t>Unterstützung des Arbeitgeberservice bei der Besetzung von Projekten, Durchführung von Veranstaltungen und Stellenvermittlungen</a:t>
            </a:r>
          </a:p>
          <a:p>
            <a:pPr marL="285750" indent="-285750">
              <a:buFont typeface="Arial" panose="020B0604020202020204" pitchFamily="34" charset="0"/>
              <a:buChar char="•"/>
            </a:pPr>
            <a:r>
              <a:rPr lang="de-DE" dirty="0"/>
              <a:t>Unterstützung des Kompetenzteams Migranten</a:t>
            </a:r>
          </a:p>
          <a:p>
            <a:pPr marL="285750" indent="-285750">
              <a:buFont typeface="Arial" panose="020B0604020202020204" pitchFamily="34" charset="0"/>
              <a:buChar char="•"/>
            </a:pPr>
            <a:r>
              <a:rPr lang="de-DE" dirty="0"/>
              <a:t>Bedarfsorientierte Unterstützung des Jobcoachings und der Grundsicherung</a:t>
            </a:r>
          </a:p>
        </p:txBody>
      </p:sp>
      <p:sp>
        <p:nvSpPr>
          <p:cNvPr id="6" name="Textfeld 5">
            <a:extLst>
              <a:ext uri="{FF2B5EF4-FFF2-40B4-BE49-F238E27FC236}">
                <a16:creationId xmlns:a16="http://schemas.microsoft.com/office/drawing/2014/main" id="{89905530-2E5D-44B4-AE1D-969DF3026BE5}"/>
              </a:ext>
            </a:extLst>
          </p:cNvPr>
          <p:cNvSpPr txBox="1"/>
          <p:nvPr/>
        </p:nvSpPr>
        <p:spPr>
          <a:xfrm>
            <a:off x="4384526" y="3372090"/>
            <a:ext cx="4788024" cy="2862322"/>
          </a:xfrm>
          <a:prstGeom prst="rect">
            <a:avLst/>
          </a:prstGeom>
          <a:noFill/>
        </p:spPr>
        <p:txBody>
          <a:bodyPr wrap="square" rtlCol="0">
            <a:spAutoFit/>
          </a:bodyPr>
          <a:lstStyle/>
          <a:p>
            <a:r>
              <a:rPr lang="de-DE" u="sng" dirty="0"/>
              <a:t>„Haus der Integration“:</a:t>
            </a:r>
          </a:p>
          <a:p>
            <a:pPr marL="285750" indent="-285750">
              <a:buFont typeface="Arial" panose="020B0604020202020204" pitchFamily="34" charset="0"/>
              <a:buChar char="•"/>
            </a:pPr>
            <a:r>
              <a:rPr lang="de-DE" dirty="0"/>
              <a:t>Etablierung eines „Bewohnertreffs“</a:t>
            </a:r>
          </a:p>
          <a:p>
            <a:pPr marL="285750" indent="-285750">
              <a:buFont typeface="Arial" panose="020B0604020202020204" pitchFamily="34" charset="0"/>
              <a:buChar char="•"/>
            </a:pPr>
            <a:r>
              <a:rPr lang="de-DE" dirty="0"/>
              <a:t>Ernennung eines Sprechers seitens der Geflüchteten im Haus und dessen Einbindung in Hausteammeetings</a:t>
            </a:r>
          </a:p>
          <a:p>
            <a:pPr marL="285750" indent="-285750">
              <a:buFont typeface="Arial" panose="020B0604020202020204" pitchFamily="34" charset="0"/>
              <a:buChar char="•"/>
            </a:pPr>
            <a:r>
              <a:rPr lang="de-DE" dirty="0"/>
              <a:t>Aktivierung von Geflüchteten für ehrenamtliche Aufgaben</a:t>
            </a:r>
          </a:p>
          <a:p>
            <a:pPr marL="285750" indent="-285750">
              <a:buFont typeface="Arial" panose="020B0604020202020204" pitchFamily="34" charset="0"/>
              <a:buChar char="•"/>
            </a:pPr>
            <a:r>
              <a:rPr lang="de-DE" dirty="0"/>
              <a:t>EDV-Grundlagenkurs für Geflüchtete in Kooperation mit dem Ehrenamt</a:t>
            </a:r>
          </a:p>
          <a:p>
            <a:pPr marL="285750" indent="-285750">
              <a:buFont typeface="Arial" panose="020B0604020202020204" pitchFamily="34" charset="0"/>
              <a:buChar char="•"/>
            </a:pPr>
            <a:r>
              <a:rPr lang="de-DE" dirty="0"/>
              <a:t>Veranstaltung von Bewerbertagen</a:t>
            </a:r>
          </a:p>
        </p:txBody>
      </p:sp>
    </p:spTree>
    <p:custDataLst>
      <p:tags r:id="rId1"/>
    </p:custDataLst>
    <p:extLst>
      <p:ext uri="{BB962C8B-B14F-4D97-AF65-F5344CB8AC3E}">
        <p14:creationId xmlns:p14="http://schemas.microsoft.com/office/powerpoint/2010/main" val="30382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89353" y="1556792"/>
            <a:ext cx="8872783" cy="1938992"/>
          </a:xfrm>
          <a:prstGeom prst="rect">
            <a:avLst/>
          </a:prstGeom>
          <a:noFill/>
        </p:spPr>
        <p:txBody>
          <a:bodyPr wrap="square" rtlCol="0">
            <a:spAutoFit/>
          </a:bodyPr>
          <a:lstStyle/>
          <a:p>
            <a:pPr algn="ctr"/>
            <a:r>
              <a:rPr lang="de-DE" sz="4000" b="1" dirty="0">
                <a:solidFill>
                  <a:srgbClr val="800000"/>
                </a:solidFill>
              </a:rPr>
              <a:t>Innovative Ansätze im SGB II</a:t>
            </a:r>
          </a:p>
          <a:p>
            <a:pPr algn="ctr"/>
            <a:endParaRPr lang="de-DE" sz="4000" b="1" dirty="0">
              <a:solidFill>
                <a:srgbClr val="800000"/>
              </a:solidFill>
            </a:endParaRPr>
          </a:p>
          <a:p>
            <a:pPr algn="ctr"/>
            <a:r>
              <a:rPr lang="de-DE" sz="4000" b="1" dirty="0">
                <a:solidFill>
                  <a:srgbClr val="800000"/>
                </a:solidFill>
              </a:rPr>
              <a:t>„Sozialraumorientierung“</a:t>
            </a:r>
          </a:p>
        </p:txBody>
      </p:sp>
      <p:sp>
        <p:nvSpPr>
          <p:cNvPr id="11" name="Textfeld 10"/>
          <p:cNvSpPr txBox="1"/>
          <p:nvPr/>
        </p:nvSpPr>
        <p:spPr>
          <a:xfrm>
            <a:off x="66574" y="4438853"/>
            <a:ext cx="9010851" cy="1015663"/>
          </a:xfrm>
          <a:prstGeom prst="rect">
            <a:avLst/>
          </a:prstGeom>
          <a:noFill/>
        </p:spPr>
        <p:txBody>
          <a:bodyPr wrap="square" rtlCol="0">
            <a:spAutoFit/>
          </a:bodyPr>
          <a:lstStyle/>
          <a:p>
            <a:pPr algn="ctr"/>
            <a:r>
              <a:rPr lang="de-DE" sz="2400" b="1" dirty="0"/>
              <a:t>Imad Uddin</a:t>
            </a:r>
          </a:p>
          <a:p>
            <a:pPr algn="ctr"/>
            <a:r>
              <a:rPr lang="de-DE" dirty="0"/>
              <a:t>Pro Arbeit – Kreis Offenbach – (AöR)</a:t>
            </a:r>
          </a:p>
          <a:p>
            <a:pPr algn="ctr"/>
            <a:r>
              <a:rPr lang="de-DE" dirty="0"/>
              <a:t>Kommunales Jobcenter</a:t>
            </a:r>
          </a:p>
        </p:txBody>
      </p:sp>
      <p:sp>
        <p:nvSpPr>
          <p:cNvPr id="2" name="Textfeld 1"/>
          <p:cNvSpPr txBox="1"/>
          <p:nvPr/>
        </p:nvSpPr>
        <p:spPr>
          <a:xfrm>
            <a:off x="162732" y="5489788"/>
            <a:ext cx="8899404" cy="738664"/>
          </a:xfrm>
          <a:prstGeom prst="rect">
            <a:avLst/>
          </a:prstGeom>
          <a:noFill/>
        </p:spPr>
        <p:txBody>
          <a:bodyPr wrap="square" rtlCol="0">
            <a:spAutoFit/>
          </a:bodyPr>
          <a:lstStyle/>
          <a:p>
            <a:pPr algn="ctr"/>
            <a:endParaRPr lang="de-DE" sz="1400" dirty="0"/>
          </a:p>
          <a:p>
            <a:pPr algn="ctr"/>
            <a:endParaRPr lang="de-DE" sz="1400" dirty="0"/>
          </a:p>
          <a:p>
            <a:pPr algn="ctr"/>
            <a:r>
              <a:rPr lang="de-DE" sz="1400" dirty="0"/>
              <a:t>Dietzenbach, 11.04.2019</a:t>
            </a:r>
          </a:p>
        </p:txBody>
      </p:sp>
    </p:spTree>
    <p:extLst>
      <p:ext uri="{BB962C8B-B14F-4D97-AF65-F5344CB8AC3E}">
        <p14:creationId xmlns:p14="http://schemas.microsoft.com/office/powerpoint/2010/main" val="310995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3. Ergebnisse 2018</a:t>
            </a:r>
          </a:p>
        </p:txBody>
      </p:sp>
      <p:sp>
        <p:nvSpPr>
          <p:cNvPr id="11" name="Rechteck 10">
            <a:extLst>
              <a:ext uri="{FF2B5EF4-FFF2-40B4-BE49-F238E27FC236}">
                <a16:creationId xmlns:a16="http://schemas.microsoft.com/office/drawing/2014/main" id="{4BA58CCE-2DE2-4BD2-A9D6-9F65B9596E4F}"/>
              </a:ext>
            </a:extLst>
          </p:cNvPr>
          <p:cNvSpPr/>
          <p:nvPr/>
        </p:nvSpPr>
        <p:spPr>
          <a:xfrm>
            <a:off x="417596" y="1582340"/>
            <a:ext cx="8308807" cy="2031325"/>
          </a:xfrm>
          <a:prstGeom prst="rect">
            <a:avLst/>
          </a:prstGeom>
        </p:spPr>
        <p:txBody>
          <a:bodyPr wrap="square">
            <a:spAutoFit/>
          </a:bodyPr>
          <a:lstStyle/>
          <a:p>
            <a:r>
              <a:rPr lang="de-DE" dirty="0"/>
              <a:t>Im Jahr 2018 wurden die Integrations- und Vermittlungsbemühungen von aktivierten Geflüchteten forciert. Hierbei wurde in Zusammenarbeit mit dem Arbeitgeberservice, zielgruppengerechte Formate und Ansprachen zur Aktivierung von geflüchteten Menschen entwickelt und eine Personalvermittlerin des AGS vor Ort eingesetzt. Es wurden </a:t>
            </a:r>
            <a:r>
              <a:rPr lang="de-DE" b="1" dirty="0"/>
              <a:t>31 Vermittlungen (26 in Arbeit, 5 in Ausbildung)</a:t>
            </a:r>
            <a:r>
              <a:rPr lang="de-DE" dirty="0"/>
              <a:t> geleistet. </a:t>
            </a:r>
          </a:p>
          <a:p>
            <a:endParaRPr lang="de-DE" dirty="0"/>
          </a:p>
        </p:txBody>
      </p:sp>
      <p:sp>
        <p:nvSpPr>
          <p:cNvPr id="4" name="Rechteck 3">
            <a:extLst>
              <a:ext uri="{FF2B5EF4-FFF2-40B4-BE49-F238E27FC236}">
                <a16:creationId xmlns:a16="http://schemas.microsoft.com/office/drawing/2014/main" id="{3DCAB614-0EE3-4AD3-B825-D8B43E9E4155}"/>
              </a:ext>
            </a:extLst>
          </p:cNvPr>
          <p:cNvSpPr/>
          <p:nvPr/>
        </p:nvSpPr>
        <p:spPr>
          <a:xfrm>
            <a:off x="417596" y="3717032"/>
            <a:ext cx="8308806" cy="1754326"/>
          </a:xfrm>
          <a:prstGeom prst="rect">
            <a:avLst/>
          </a:prstGeom>
        </p:spPr>
        <p:txBody>
          <a:bodyPr wrap="square">
            <a:spAutoFit/>
          </a:bodyPr>
          <a:lstStyle/>
          <a:p>
            <a:r>
              <a:rPr lang="de-DE" dirty="0"/>
              <a:t>Im Jahr 2018 fanden im Schnitt täglich </a:t>
            </a:r>
            <a:r>
              <a:rPr lang="de-DE" b="1" dirty="0"/>
              <a:t>12 Personenkontakte </a:t>
            </a:r>
            <a:r>
              <a:rPr lang="de-DE" dirty="0"/>
              <a:t>statt. Diese setzen sich zu 50% aus Geflüchteten Kontakten, zu ca. 35 % aus Kontakten zu Hausakteuren und zu ca. 15% aus sonstigen Kontakten zusammen. Personenkontakte beinhalten jegliche Art von freiwilligen Beratungsanfragen seitens der Zielgruppe oder Anfragen von internen und externen Akteuren im Sozialraum der Geflüchteten. </a:t>
            </a:r>
          </a:p>
        </p:txBody>
      </p:sp>
    </p:spTree>
    <p:extLst>
      <p:ext uri="{BB962C8B-B14F-4D97-AF65-F5344CB8AC3E}">
        <p14:creationId xmlns:p14="http://schemas.microsoft.com/office/powerpoint/2010/main" val="2211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3. Ergebnisse 2018</a:t>
            </a:r>
          </a:p>
        </p:txBody>
      </p:sp>
      <p:sp>
        <p:nvSpPr>
          <p:cNvPr id="3" name="Rechteck 2">
            <a:extLst>
              <a:ext uri="{FF2B5EF4-FFF2-40B4-BE49-F238E27FC236}">
                <a16:creationId xmlns:a16="http://schemas.microsoft.com/office/drawing/2014/main" id="{344FD15B-C750-4687-900E-D9729F4256F5}"/>
              </a:ext>
            </a:extLst>
          </p:cNvPr>
          <p:cNvSpPr/>
          <p:nvPr/>
        </p:nvSpPr>
        <p:spPr>
          <a:xfrm>
            <a:off x="287524" y="1196752"/>
            <a:ext cx="8568952" cy="5355312"/>
          </a:xfrm>
          <a:prstGeom prst="rect">
            <a:avLst/>
          </a:prstGeom>
        </p:spPr>
        <p:txBody>
          <a:bodyPr wrap="square">
            <a:spAutoFit/>
          </a:bodyPr>
          <a:lstStyle/>
          <a:p>
            <a:pPr marL="287337"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r>
              <a:rPr lang="de-DE" altLang="en-US" b="1" dirty="0">
                <a:solidFill>
                  <a:srgbClr val="000000"/>
                </a:solidFill>
              </a:rPr>
              <a:t>Vernetzung und Präsenz im Kreis Offenbach verstärkt</a:t>
            </a:r>
            <a:endParaRPr lang="de-DE" altLang="en-US" dirty="0">
              <a:solidFill>
                <a:srgbClr val="000000"/>
              </a:solidFill>
            </a:endParaRPr>
          </a:p>
          <a:p>
            <a:pPr marL="744537" lvl="1"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r>
              <a:rPr lang="de-DE" dirty="0"/>
              <a:t>Rechtskreisübergreifende Vermittlung in Praktika, EQ, Ausbildung &amp; Arbeit</a:t>
            </a:r>
          </a:p>
          <a:p>
            <a:pPr marL="744537" lvl="1"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r>
              <a:rPr lang="de-DE" dirty="0"/>
              <a:t>Mobile Beratungsstunden</a:t>
            </a:r>
          </a:p>
          <a:p>
            <a:pPr marL="744537" lvl="1"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r>
              <a:rPr lang="de-DE" altLang="en-US" dirty="0">
                <a:solidFill>
                  <a:srgbClr val="000000"/>
                </a:solidFill>
              </a:rPr>
              <a:t>Schulungen und Workshops als Referent für Integrationslotsen und Multiplikatoren geleistet</a:t>
            </a:r>
            <a:endParaRPr lang="de-DE" dirty="0"/>
          </a:p>
          <a:p>
            <a:pPr marL="744537" lvl="1"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r>
              <a:rPr lang="de-DE" dirty="0"/>
              <a:t>Veranstaltungen zu den Themen SGB II und Rechtskreiswechsel für Ehrenamtliche, Hauptamtliche und Geflüchtete durchgeführt</a:t>
            </a:r>
          </a:p>
          <a:p>
            <a:pPr marL="744537" lvl="1"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endParaRPr lang="de-DE" dirty="0"/>
          </a:p>
          <a:p>
            <a:pPr marL="287337"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r>
              <a:rPr lang="de-DE" altLang="en-US" b="1" dirty="0">
                <a:solidFill>
                  <a:srgbClr val="000000"/>
                </a:solidFill>
              </a:rPr>
              <a:t>Unternehmertreff „</a:t>
            </a:r>
            <a:r>
              <a:rPr lang="de-DE" altLang="en-US" b="1" dirty="0" err="1">
                <a:solidFill>
                  <a:srgbClr val="000000"/>
                </a:solidFill>
              </a:rPr>
              <a:t>Meetingpoint</a:t>
            </a:r>
            <a:r>
              <a:rPr lang="de-DE" altLang="en-US" b="1" dirty="0">
                <a:solidFill>
                  <a:srgbClr val="000000"/>
                </a:solidFill>
              </a:rPr>
              <a:t>“ </a:t>
            </a:r>
            <a:r>
              <a:rPr lang="de-DE" altLang="en-US" dirty="0">
                <a:solidFill>
                  <a:srgbClr val="000000"/>
                </a:solidFill>
              </a:rPr>
              <a:t>im „</a:t>
            </a:r>
            <a:r>
              <a:rPr lang="de-DE" altLang="en-US" dirty="0" err="1">
                <a:solidFill>
                  <a:srgbClr val="000000"/>
                </a:solidFill>
              </a:rPr>
              <a:t>HdI</a:t>
            </a:r>
            <a:r>
              <a:rPr lang="de-DE" altLang="en-US" dirty="0">
                <a:solidFill>
                  <a:srgbClr val="000000"/>
                </a:solidFill>
              </a:rPr>
              <a:t>“ in Kooperation mit FHD e.V.</a:t>
            </a:r>
          </a:p>
          <a:p>
            <a:pPr marL="287337"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endParaRPr lang="de-DE" altLang="en-US" dirty="0">
              <a:solidFill>
                <a:srgbClr val="000000"/>
              </a:solidFill>
            </a:endParaRPr>
          </a:p>
          <a:p>
            <a:pPr marL="287337"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r>
              <a:rPr lang="de-DE" altLang="en-US" b="1" dirty="0">
                <a:solidFill>
                  <a:srgbClr val="000000"/>
                </a:solidFill>
              </a:rPr>
              <a:t>EDV-Grundlagenkurs</a:t>
            </a:r>
            <a:r>
              <a:rPr lang="de-DE" altLang="en-US" dirty="0">
                <a:solidFill>
                  <a:srgbClr val="000000"/>
                </a:solidFill>
              </a:rPr>
              <a:t> im Bewerberbüro der FHD e.V.</a:t>
            </a:r>
          </a:p>
          <a:p>
            <a:pPr marL="287337"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endParaRPr lang="de-DE" altLang="en-US" dirty="0">
              <a:solidFill>
                <a:srgbClr val="000000"/>
              </a:solidFill>
            </a:endParaRPr>
          </a:p>
          <a:p>
            <a:pPr marL="287337"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r>
              <a:rPr lang="de-DE" altLang="en-US" b="1" dirty="0">
                <a:solidFill>
                  <a:srgbClr val="000000"/>
                </a:solidFill>
              </a:rPr>
              <a:t>Entwicklung HASA Pflege </a:t>
            </a:r>
            <a:r>
              <a:rPr lang="de-DE" altLang="en-US" dirty="0">
                <a:solidFill>
                  <a:srgbClr val="000000"/>
                </a:solidFill>
              </a:rPr>
              <a:t>– Qualifikation in der Pflege mit Erwerb des Hauptschulabschlusses</a:t>
            </a:r>
          </a:p>
          <a:p>
            <a:pPr marL="287337"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endParaRPr lang="de-DE" altLang="en-US" dirty="0">
              <a:solidFill>
                <a:srgbClr val="000000"/>
              </a:solidFill>
            </a:endParaRPr>
          </a:p>
          <a:p>
            <a:pPr marL="287337" indent="-285750">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pPr>
            <a:r>
              <a:rPr lang="de-DE" b="1" dirty="0"/>
              <a:t>Mitwirkung im Kompetenzteam Migranten </a:t>
            </a:r>
          </a:p>
          <a:p>
            <a:pPr marL="1587">
              <a:buClr>
                <a:srgbClr val="000000"/>
              </a:buClr>
              <a:buSzPct val="100000"/>
              <a:tabLst>
                <a:tab pos="723900" algn="l"/>
                <a:tab pos="1447800" algn="l"/>
                <a:tab pos="2171700" algn="l"/>
                <a:tab pos="2895600" algn="l"/>
                <a:tab pos="3619500" algn="l"/>
                <a:tab pos="4343400" algn="l"/>
                <a:tab pos="5067300" algn="l"/>
              </a:tabLst>
            </a:pPr>
            <a:r>
              <a:rPr lang="de-DE" dirty="0"/>
              <a:t>	a) </a:t>
            </a:r>
            <a:r>
              <a:rPr lang="de-DE" altLang="en-US" dirty="0">
                <a:solidFill>
                  <a:srgbClr val="000000"/>
                </a:solidFill>
              </a:rPr>
              <a:t>Geflüchtete als Inputgeber und Mitgestalter – Besuch beim KT Migranten </a:t>
            </a:r>
          </a:p>
          <a:p>
            <a:pPr marL="1587">
              <a:buClr>
                <a:srgbClr val="000000"/>
              </a:buClr>
              <a:buSzPct val="100000"/>
              <a:tabLst>
                <a:tab pos="723900" algn="l"/>
                <a:tab pos="1447800" algn="l"/>
                <a:tab pos="2171700" algn="l"/>
                <a:tab pos="2895600" algn="l"/>
                <a:tab pos="3619500" algn="l"/>
                <a:tab pos="4343400" algn="l"/>
                <a:tab pos="5067300" algn="l"/>
              </a:tabLst>
            </a:pPr>
            <a:r>
              <a:rPr lang="de-DE" altLang="en-US" dirty="0">
                <a:solidFill>
                  <a:srgbClr val="000000"/>
                </a:solidFill>
              </a:rPr>
              <a:t>	b) Mitgestaltung und </a:t>
            </a:r>
            <a:r>
              <a:rPr lang="de-DE" dirty="0">
                <a:solidFill>
                  <a:srgbClr val="000000"/>
                </a:solidFill>
              </a:rPr>
              <a:t>Unterstützung „Ankommen in Deutschland“</a:t>
            </a:r>
            <a:endParaRPr lang="de-DE" dirty="0"/>
          </a:p>
          <a:p>
            <a:pPr marL="344487" indent="-342900">
              <a:buClr>
                <a:srgbClr val="000000"/>
              </a:buClr>
              <a:buSzPct val="100000"/>
              <a:buFont typeface="+mj-lt"/>
              <a:buAutoNum type="arabicPeriod"/>
              <a:tabLst>
                <a:tab pos="723900" algn="l"/>
                <a:tab pos="1447800" algn="l"/>
                <a:tab pos="2171700" algn="l"/>
                <a:tab pos="2895600" algn="l"/>
                <a:tab pos="3619500" algn="l"/>
                <a:tab pos="4343400" algn="l"/>
                <a:tab pos="5067300" algn="l"/>
              </a:tabLst>
            </a:pPr>
            <a:endParaRPr lang="de-DE" altLang="en-US" dirty="0">
              <a:solidFill>
                <a:srgbClr val="000000"/>
              </a:solidFill>
            </a:endParaRPr>
          </a:p>
        </p:txBody>
      </p:sp>
    </p:spTree>
    <p:extLst>
      <p:ext uri="{BB962C8B-B14F-4D97-AF65-F5344CB8AC3E}">
        <p14:creationId xmlns:p14="http://schemas.microsoft.com/office/powerpoint/2010/main" val="3100033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B22F385-291A-41EC-BE6C-C6DD863D8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99" y="1214643"/>
            <a:ext cx="8276965" cy="502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3. Ergebnisse 2018</a:t>
            </a:r>
          </a:p>
        </p:txBody>
      </p:sp>
      <p:sp>
        <p:nvSpPr>
          <p:cNvPr id="4" name="Textfeld 3"/>
          <p:cNvSpPr txBox="1"/>
          <p:nvPr/>
        </p:nvSpPr>
        <p:spPr>
          <a:xfrm>
            <a:off x="439657" y="1196752"/>
            <a:ext cx="8264685" cy="369332"/>
          </a:xfrm>
          <a:prstGeom prst="rect">
            <a:avLst/>
          </a:prstGeom>
          <a:noFill/>
        </p:spPr>
        <p:txBody>
          <a:bodyPr wrap="square" rtlCol="0">
            <a:spAutoFit/>
          </a:bodyPr>
          <a:lstStyle/>
          <a:p>
            <a:r>
              <a:rPr lang="de-DE" b="1" dirty="0"/>
              <a:t>Veranstaltungen und mobile Beratungsstunden im Kreis Offenbach</a:t>
            </a:r>
          </a:p>
        </p:txBody>
      </p:sp>
      <p:sp>
        <p:nvSpPr>
          <p:cNvPr id="3" name="Stern: 5 Zacken 2">
            <a:extLst>
              <a:ext uri="{FF2B5EF4-FFF2-40B4-BE49-F238E27FC236}">
                <a16:creationId xmlns:a16="http://schemas.microsoft.com/office/drawing/2014/main" id="{EA985CA6-7166-4912-B5F5-EF7548881AC9}"/>
              </a:ext>
            </a:extLst>
          </p:cNvPr>
          <p:cNvSpPr/>
          <p:nvPr/>
        </p:nvSpPr>
        <p:spPr>
          <a:xfrm>
            <a:off x="3995936" y="5013176"/>
            <a:ext cx="360040" cy="35622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Stern: 5 Zacken 5">
            <a:extLst>
              <a:ext uri="{FF2B5EF4-FFF2-40B4-BE49-F238E27FC236}">
                <a16:creationId xmlns:a16="http://schemas.microsoft.com/office/drawing/2014/main" id="{57800732-8D58-4061-873C-33074DFA116B}"/>
              </a:ext>
            </a:extLst>
          </p:cNvPr>
          <p:cNvSpPr/>
          <p:nvPr/>
        </p:nvSpPr>
        <p:spPr>
          <a:xfrm>
            <a:off x="4438385" y="5466315"/>
            <a:ext cx="222391" cy="177042"/>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Stern: 5 Zacken 6">
            <a:extLst>
              <a:ext uri="{FF2B5EF4-FFF2-40B4-BE49-F238E27FC236}">
                <a16:creationId xmlns:a16="http://schemas.microsoft.com/office/drawing/2014/main" id="{0675CB36-8610-4459-B6B1-F54FDE20323E}"/>
              </a:ext>
            </a:extLst>
          </p:cNvPr>
          <p:cNvSpPr/>
          <p:nvPr/>
        </p:nvSpPr>
        <p:spPr>
          <a:xfrm>
            <a:off x="2555776" y="5193760"/>
            <a:ext cx="360040" cy="35622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tern: 5 Zacken 7">
            <a:extLst>
              <a:ext uri="{FF2B5EF4-FFF2-40B4-BE49-F238E27FC236}">
                <a16:creationId xmlns:a16="http://schemas.microsoft.com/office/drawing/2014/main" id="{610A96BB-2ACF-4E37-A8B6-C19EEB56D279}"/>
              </a:ext>
            </a:extLst>
          </p:cNvPr>
          <p:cNvSpPr/>
          <p:nvPr/>
        </p:nvSpPr>
        <p:spPr>
          <a:xfrm>
            <a:off x="4660776" y="3738174"/>
            <a:ext cx="360040" cy="35622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Stern: 5 Zacken 8">
            <a:extLst>
              <a:ext uri="{FF2B5EF4-FFF2-40B4-BE49-F238E27FC236}">
                <a16:creationId xmlns:a16="http://schemas.microsoft.com/office/drawing/2014/main" id="{66B40E21-5808-4E29-9E2C-FA1E08E28426}"/>
              </a:ext>
            </a:extLst>
          </p:cNvPr>
          <p:cNvSpPr/>
          <p:nvPr/>
        </p:nvSpPr>
        <p:spPr>
          <a:xfrm>
            <a:off x="5220072" y="5110088"/>
            <a:ext cx="360040" cy="356227"/>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tern: 5 Zacken 9">
            <a:extLst>
              <a:ext uri="{FF2B5EF4-FFF2-40B4-BE49-F238E27FC236}">
                <a16:creationId xmlns:a16="http://schemas.microsoft.com/office/drawing/2014/main" id="{DCDC8D98-5E35-4B4B-9D89-DA033E8829B6}"/>
              </a:ext>
            </a:extLst>
          </p:cNvPr>
          <p:cNvSpPr/>
          <p:nvPr/>
        </p:nvSpPr>
        <p:spPr>
          <a:xfrm>
            <a:off x="4438384" y="4365104"/>
            <a:ext cx="222391" cy="177042"/>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51665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3. Ergebnisse 2019</a:t>
            </a:r>
          </a:p>
        </p:txBody>
      </p:sp>
      <p:sp>
        <p:nvSpPr>
          <p:cNvPr id="11" name="Rechteck 10">
            <a:extLst>
              <a:ext uri="{FF2B5EF4-FFF2-40B4-BE49-F238E27FC236}">
                <a16:creationId xmlns:a16="http://schemas.microsoft.com/office/drawing/2014/main" id="{4BA58CCE-2DE2-4BD2-A9D6-9F65B9596E4F}"/>
              </a:ext>
            </a:extLst>
          </p:cNvPr>
          <p:cNvSpPr/>
          <p:nvPr/>
        </p:nvSpPr>
        <p:spPr>
          <a:xfrm>
            <a:off x="467895" y="1443841"/>
            <a:ext cx="8308807" cy="1477328"/>
          </a:xfrm>
          <a:prstGeom prst="rect">
            <a:avLst/>
          </a:prstGeom>
        </p:spPr>
        <p:txBody>
          <a:bodyPr wrap="square">
            <a:spAutoFit/>
          </a:bodyPr>
          <a:lstStyle/>
          <a:p>
            <a:r>
              <a:rPr lang="de-DE" dirty="0"/>
              <a:t>Für 2019 ist, neben einem Aktivitäten Mix aus bewährten Strategien aus 2017 und den beruflichen Integrationsbemühungen 2018, eine Fokussierung auf die </a:t>
            </a:r>
            <a:r>
              <a:rPr lang="de-DE" b="1" dirty="0"/>
              <a:t>Aktivierung von Frauen </a:t>
            </a:r>
            <a:r>
              <a:rPr lang="de-DE" dirty="0"/>
              <a:t>vorgesehen. Grund hierfür sind auch die veränderten Belegungszahlen im „Haus der Integration“.</a:t>
            </a:r>
          </a:p>
          <a:p>
            <a:endParaRPr lang="de-DE" dirty="0"/>
          </a:p>
        </p:txBody>
      </p:sp>
      <p:sp>
        <p:nvSpPr>
          <p:cNvPr id="4" name="Rechteck 3">
            <a:extLst>
              <a:ext uri="{FF2B5EF4-FFF2-40B4-BE49-F238E27FC236}">
                <a16:creationId xmlns:a16="http://schemas.microsoft.com/office/drawing/2014/main" id="{EEFB9C3A-692F-4FC9-9291-293918422C8C}"/>
              </a:ext>
            </a:extLst>
          </p:cNvPr>
          <p:cNvSpPr/>
          <p:nvPr/>
        </p:nvSpPr>
        <p:spPr>
          <a:xfrm>
            <a:off x="451075" y="2921169"/>
            <a:ext cx="8208210" cy="2031325"/>
          </a:xfrm>
          <a:prstGeom prst="rect">
            <a:avLst/>
          </a:prstGeom>
        </p:spPr>
        <p:txBody>
          <a:bodyPr wrap="square">
            <a:spAutoFit/>
          </a:bodyPr>
          <a:lstStyle/>
          <a:p>
            <a:r>
              <a:rPr lang="de-DE" dirty="0"/>
              <a:t>Weiterhin wird seit Januar 2019 die </a:t>
            </a:r>
            <a:r>
              <a:rPr lang="de-DE" b="1" dirty="0"/>
              <a:t>neue Kreisunterkunft </a:t>
            </a:r>
            <a:r>
              <a:rPr lang="de-DE" dirty="0"/>
              <a:t>in der Paul-Braas-Straße </a:t>
            </a:r>
            <a:r>
              <a:rPr lang="de-DE" b="1" dirty="0"/>
              <a:t>in Dietzenbach </a:t>
            </a:r>
            <a:r>
              <a:rPr lang="de-DE" dirty="0"/>
              <a:t>betrieben, diese hat seitdem etwa </a:t>
            </a:r>
            <a:r>
              <a:rPr lang="de-DE" b="1" dirty="0"/>
              <a:t>70 Zuweisungen </a:t>
            </a:r>
            <a:r>
              <a:rPr lang="de-DE" dirty="0"/>
              <a:t>bekommen. Die Themen Spracherwerb und Aktivierung stehen wieder im Vordergrund.</a:t>
            </a:r>
          </a:p>
          <a:p>
            <a:endParaRPr lang="de-DE" dirty="0"/>
          </a:p>
          <a:p>
            <a:r>
              <a:rPr lang="de-DE" dirty="0"/>
              <a:t>Seit Jahresbeginn hat sich die Anzahle der Personenkontakte auf </a:t>
            </a:r>
            <a:r>
              <a:rPr lang="de-DE" b="1" dirty="0"/>
              <a:t>15 Personen täglich</a:t>
            </a:r>
            <a:r>
              <a:rPr lang="de-DE" dirty="0"/>
              <a:t> erhöht. </a:t>
            </a:r>
          </a:p>
        </p:txBody>
      </p:sp>
    </p:spTree>
    <p:extLst>
      <p:ext uri="{BB962C8B-B14F-4D97-AF65-F5344CB8AC3E}">
        <p14:creationId xmlns:p14="http://schemas.microsoft.com/office/powerpoint/2010/main" val="264859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3. Aussicht 2019</a:t>
            </a:r>
          </a:p>
        </p:txBody>
      </p:sp>
      <p:sp>
        <p:nvSpPr>
          <p:cNvPr id="3" name="Rechteck 2">
            <a:extLst>
              <a:ext uri="{FF2B5EF4-FFF2-40B4-BE49-F238E27FC236}">
                <a16:creationId xmlns:a16="http://schemas.microsoft.com/office/drawing/2014/main" id="{344FD15B-C750-4687-900E-D9729F4256F5}"/>
              </a:ext>
            </a:extLst>
          </p:cNvPr>
          <p:cNvSpPr/>
          <p:nvPr/>
        </p:nvSpPr>
        <p:spPr>
          <a:xfrm>
            <a:off x="287524" y="1412776"/>
            <a:ext cx="8568952" cy="3970318"/>
          </a:xfrm>
          <a:prstGeom prst="rect">
            <a:avLst/>
          </a:prstGeom>
        </p:spPr>
        <p:txBody>
          <a:bodyPr wrap="square">
            <a:spAutoFit/>
          </a:bodyPr>
          <a:lstStyle/>
          <a:p>
            <a:pPr marL="344487" indent="-342900">
              <a:buClr>
                <a:srgbClr val="000000"/>
              </a:buClr>
              <a:buSzPct val="100000"/>
              <a:buFont typeface="+mj-lt"/>
              <a:buAutoNum type="arabicPeriod"/>
              <a:tabLst>
                <a:tab pos="723900" algn="l"/>
                <a:tab pos="1447800" algn="l"/>
                <a:tab pos="2171700" algn="l"/>
                <a:tab pos="2895600" algn="l"/>
                <a:tab pos="3619500" algn="l"/>
                <a:tab pos="4343400" algn="l"/>
                <a:tab pos="5067300" algn="l"/>
              </a:tabLst>
            </a:pPr>
            <a:r>
              <a:rPr lang="de-DE" b="1" dirty="0">
                <a:solidFill>
                  <a:srgbClr val="000000"/>
                </a:solidFill>
              </a:rPr>
              <a:t>„Frauen AKTIV“, </a:t>
            </a:r>
            <a:r>
              <a:rPr lang="de-DE" dirty="0">
                <a:solidFill>
                  <a:srgbClr val="000000"/>
                </a:solidFill>
              </a:rPr>
              <a:t>Projekt zur Aktivierung von Frauen in Kooperation mit der Kreisstadt Dietzenbach (Stabstelle Integration und FB Soziale Hilfen)</a:t>
            </a:r>
          </a:p>
          <a:p>
            <a:pPr marL="344487" indent="-342900">
              <a:buClr>
                <a:srgbClr val="000000"/>
              </a:buClr>
              <a:buSzPct val="100000"/>
              <a:buFont typeface="+mj-lt"/>
              <a:buAutoNum type="arabicPeriod"/>
              <a:tabLst>
                <a:tab pos="723900" algn="l"/>
                <a:tab pos="1447800" algn="l"/>
                <a:tab pos="2171700" algn="l"/>
                <a:tab pos="2895600" algn="l"/>
                <a:tab pos="3619500" algn="l"/>
                <a:tab pos="4343400" algn="l"/>
                <a:tab pos="5067300" algn="l"/>
              </a:tabLst>
            </a:pPr>
            <a:endParaRPr lang="de-DE" dirty="0">
              <a:solidFill>
                <a:srgbClr val="000000"/>
              </a:solidFill>
            </a:endParaRPr>
          </a:p>
          <a:p>
            <a:pPr marL="344487" indent="-342900">
              <a:buClr>
                <a:srgbClr val="000000"/>
              </a:buClr>
              <a:buSzPct val="100000"/>
              <a:buFont typeface="+mj-lt"/>
              <a:buAutoNum type="arabicPeriod"/>
              <a:tabLst>
                <a:tab pos="723900" algn="l"/>
                <a:tab pos="1447800" algn="l"/>
                <a:tab pos="2171700" algn="l"/>
                <a:tab pos="2895600" algn="l"/>
                <a:tab pos="3619500" algn="l"/>
                <a:tab pos="4343400" algn="l"/>
                <a:tab pos="5067300" algn="l"/>
              </a:tabLst>
            </a:pPr>
            <a:r>
              <a:rPr lang="de-DE" dirty="0">
                <a:solidFill>
                  <a:srgbClr val="000000"/>
                </a:solidFill>
              </a:rPr>
              <a:t>Anbindung der Bewohner*innen der </a:t>
            </a:r>
            <a:r>
              <a:rPr lang="de-DE" b="1" dirty="0">
                <a:solidFill>
                  <a:srgbClr val="000000"/>
                </a:solidFill>
              </a:rPr>
              <a:t>neuen Kreisunterkunft Paul-Braas-Straße </a:t>
            </a:r>
            <a:r>
              <a:rPr lang="de-DE" dirty="0">
                <a:solidFill>
                  <a:srgbClr val="000000"/>
                </a:solidFill>
              </a:rPr>
              <a:t>an das „Haus der Integration“</a:t>
            </a:r>
          </a:p>
          <a:p>
            <a:pPr marL="344487" indent="-342900">
              <a:buClr>
                <a:srgbClr val="000000"/>
              </a:buClr>
              <a:buSzPct val="100000"/>
              <a:buFont typeface="+mj-lt"/>
              <a:buAutoNum type="arabicPeriod"/>
              <a:tabLst>
                <a:tab pos="723900" algn="l"/>
                <a:tab pos="1447800" algn="l"/>
                <a:tab pos="2171700" algn="l"/>
                <a:tab pos="2895600" algn="l"/>
                <a:tab pos="3619500" algn="l"/>
                <a:tab pos="4343400" algn="l"/>
                <a:tab pos="5067300" algn="l"/>
              </a:tabLst>
            </a:pPr>
            <a:endParaRPr lang="de-DE" dirty="0">
              <a:solidFill>
                <a:srgbClr val="000000"/>
              </a:solidFill>
            </a:endParaRPr>
          </a:p>
          <a:p>
            <a:pPr marL="344487" indent="-342900">
              <a:buClr>
                <a:srgbClr val="000000"/>
              </a:buClr>
              <a:buSzPct val="100000"/>
              <a:buFont typeface="+mj-lt"/>
              <a:buAutoNum type="arabicPeriod"/>
              <a:tabLst>
                <a:tab pos="723900" algn="l"/>
                <a:tab pos="1447800" algn="l"/>
                <a:tab pos="2171700" algn="l"/>
                <a:tab pos="2895600" algn="l"/>
                <a:tab pos="3619500" algn="l"/>
                <a:tab pos="4343400" algn="l"/>
                <a:tab pos="5067300" algn="l"/>
              </a:tabLst>
            </a:pPr>
            <a:r>
              <a:rPr lang="de-DE" b="1" dirty="0">
                <a:solidFill>
                  <a:srgbClr val="000000"/>
                </a:solidFill>
              </a:rPr>
              <a:t>Math4U</a:t>
            </a:r>
            <a:r>
              <a:rPr lang="de-DE" dirty="0">
                <a:solidFill>
                  <a:srgbClr val="000000"/>
                </a:solidFill>
              </a:rPr>
              <a:t>, (Wieder-)Einführung in das Rechnen und die Mathematik in Kooperation mit der Flüchtlingshilfe Dietzenbach e.V.</a:t>
            </a:r>
          </a:p>
          <a:p>
            <a:pPr marL="344487" indent="-342900">
              <a:buClr>
                <a:srgbClr val="000000"/>
              </a:buClr>
              <a:buSzPct val="100000"/>
              <a:buFont typeface="+mj-lt"/>
              <a:buAutoNum type="arabicPeriod"/>
              <a:tabLst>
                <a:tab pos="723900" algn="l"/>
                <a:tab pos="1447800" algn="l"/>
                <a:tab pos="2171700" algn="l"/>
                <a:tab pos="2895600" algn="l"/>
                <a:tab pos="3619500" algn="l"/>
                <a:tab pos="4343400" algn="l"/>
                <a:tab pos="5067300" algn="l"/>
              </a:tabLst>
            </a:pPr>
            <a:endParaRPr lang="de-DE" dirty="0">
              <a:solidFill>
                <a:srgbClr val="000000"/>
              </a:solidFill>
            </a:endParaRPr>
          </a:p>
          <a:p>
            <a:pPr marL="344487" indent="-342900">
              <a:buClr>
                <a:srgbClr val="000000"/>
              </a:buClr>
              <a:buSzPct val="100000"/>
              <a:buFont typeface="+mj-lt"/>
              <a:buAutoNum type="arabicPeriod"/>
              <a:tabLst>
                <a:tab pos="723900" algn="l"/>
                <a:tab pos="1447800" algn="l"/>
                <a:tab pos="2171700" algn="l"/>
                <a:tab pos="2895600" algn="l"/>
                <a:tab pos="3619500" algn="l"/>
                <a:tab pos="4343400" algn="l"/>
                <a:tab pos="5067300" algn="l"/>
              </a:tabLst>
            </a:pPr>
            <a:r>
              <a:rPr lang="de-DE" dirty="0"/>
              <a:t>Rechtskreisübergreifende </a:t>
            </a:r>
            <a:r>
              <a:rPr lang="de-DE" b="1" dirty="0"/>
              <a:t>Vermittlung</a:t>
            </a:r>
            <a:r>
              <a:rPr lang="de-DE" dirty="0"/>
              <a:t> in Praktikum, EQ, Ausbildung und Arbeit durch Personalvermittler des Arbeitgeberservice</a:t>
            </a:r>
          </a:p>
          <a:p>
            <a:pPr marL="344487" indent="-342900">
              <a:buClr>
                <a:srgbClr val="000000"/>
              </a:buClr>
              <a:buSzPct val="100000"/>
              <a:buFont typeface="+mj-lt"/>
              <a:buAutoNum type="arabicPeriod"/>
              <a:tabLst>
                <a:tab pos="723900" algn="l"/>
                <a:tab pos="1447800" algn="l"/>
                <a:tab pos="2171700" algn="l"/>
                <a:tab pos="2895600" algn="l"/>
                <a:tab pos="3619500" algn="l"/>
                <a:tab pos="4343400" algn="l"/>
                <a:tab pos="5067300" algn="l"/>
              </a:tabLst>
            </a:pPr>
            <a:endParaRPr lang="de-DE" dirty="0"/>
          </a:p>
          <a:p>
            <a:pPr marL="344487" indent="-342900">
              <a:buClr>
                <a:srgbClr val="000000"/>
              </a:buClr>
              <a:buSzPct val="100000"/>
              <a:buFont typeface="+mj-lt"/>
              <a:buAutoNum type="arabicPeriod"/>
              <a:tabLst>
                <a:tab pos="723900" algn="l"/>
                <a:tab pos="1447800" algn="l"/>
                <a:tab pos="2171700" algn="l"/>
                <a:tab pos="2895600" algn="l"/>
                <a:tab pos="3619500" algn="l"/>
                <a:tab pos="4343400" algn="l"/>
                <a:tab pos="5067300" algn="l"/>
              </a:tabLst>
            </a:pPr>
            <a:r>
              <a:rPr lang="de-DE" b="1" dirty="0"/>
              <a:t>Mobile Beratungsstunden</a:t>
            </a:r>
          </a:p>
          <a:p>
            <a:pPr marL="344487" indent="-342900">
              <a:buClr>
                <a:srgbClr val="000000"/>
              </a:buClr>
              <a:buSzPct val="100000"/>
              <a:buFont typeface="+mj-lt"/>
              <a:buAutoNum type="arabicPeriod"/>
              <a:tabLst>
                <a:tab pos="723900" algn="l"/>
                <a:tab pos="1447800" algn="l"/>
                <a:tab pos="2171700" algn="l"/>
                <a:tab pos="2895600" algn="l"/>
                <a:tab pos="3619500" algn="l"/>
                <a:tab pos="4343400" algn="l"/>
                <a:tab pos="5067300" algn="l"/>
              </a:tabLst>
            </a:pPr>
            <a:endParaRPr lang="de-DE" altLang="en-US" dirty="0">
              <a:solidFill>
                <a:srgbClr val="000000"/>
              </a:solidFill>
            </a:endParaRPr>
          </a:p>
        </p:txBody>
      </p:sp>
    </p:spTree>
    <p:extLst>
      <p:ext uri="{BB962C8B-B14F-4D97-AF65-F5344CB8AC3E}">
        <p14:creationId xmlns:p14="http://schemas.microsoft.com/office/powerpoint/2010/main" val="3581869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07504" y="1772816"/>
            <a:ext cx="8856984" cy="830997"/>
          </a:xfrm>
          <a:prstGeom prst="rect">
            <a:avLst/>
          </a:prstGeom>
          <a:noFill/>
        </p:spPr>
        <p:txBody>
          <a:bodyPr wrap="square" rtlCol="0">
            <a:spAutoFit/>
          </a:bodyPr>
          <a:lstStyle/>
          <a:p>
            <a:pPr algn="ctr"/>
            <a:r>
              <a:rPr lang="de-DE" sz="4800" b="1" dirty="0">
                <a:solidFill>
                  <a:srgbClr val="800000"/>
                </a:solidFill>
              </a:rPr>
              <a:t>Inklusion ist nicht das Ziel…</a:t>
            </a:r>
          </a:p>
        </p:txBody>
      </p:sp>
      <p:sp>
        <p:nvSpPr>
          <p:cNvPr id="4" name="Rechteck 3">
            <a:extLst>
              <a:ext uri="{FF2B5EF4-FFF2-40B4-BE49-F238E27FC236}">
                <a16:creationId xmlns:a16="http://schemas.microsoft.com/office/drawing/2014/main" id="{75A35EAB-098D-4548-A1FF-D893454FFBBC}"/>
              </a:ext>
            </a:extLst>
          </p:cNvPr>
          <p:cNvSpPr/>
          <p:nvPr/>
        </p:nvSpPr>
        <p:spPr>
          <a:xfrm>
            <a:off x="938633" y="3284984"/>
            <a:ext cx="7194726" cy="830997"/>
          </a:xfrm>
          <a:prstGeom prst="rect">
            <a:avLst/>
          </a:prstGeom>
        </p:spPr>
        <p:txBody>
          <a:bodyPr wrap="none">
            <a:spAutoFit/>
          </a:bodyPr>
          <a:lstStyle/>
          <a:p>
            <a:pPr algn="ctr"/>
            <a:r>
              <a:rPr lang="de-DE" sz="4800" b="1" dirty="0">
                <a:solidFill>
                  <a:srgbClr val="800000"/>
                </a:solidFill>
              </a:rPr>
              <a:t>…Inklusion ist der Weg!</a:t>
            </a:r>
          </a:p>
        </p:txBody>
      </p:sp>
    </p:spTree>
    <p:extLst>
      <p:ext uri="{BB962C8B-B14F-4D97-AF65-F5344CB8AC3E}">
        <p14:creationId xmlns:p14="http://schemas.microsoft.com/office/powerpoint/2010/main" val="139661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2492896"/>
            <a:ext cx="8856984" cy="1446550"/>
          </a:xfrm>
          <a:prstGeom prst="rect">
            <a:avLst/>
          </a:prstGeom>
          <a:noFill/>
        </p:spPr>
        <p:txBody>
          <a:bodyPr wrap="square" rtlCol="0">
            <a:spAutoFit/>
          </a:bodyPr>
          <a:lstStyle/>
          <a:p>
            <a:pPr algn="ctr"/>
            <a:r>
              <a:rPr lang="de-DE" sz="8800" b="1" dirty="0">
                <a:solidFill>
                  <a:srgbClr val="800000"/>
                </a:solidFill>
              </a:rPr>
              <a:t>Vielen Dank!</a:t>
            </a:r>
          </a:p>
        </p:txBody>
      </p:sp>
    </p:spTree>
    <p:extLst>
      <p:ext uri="{BB962C8B-B14F-4D97-AF65-F5344CB8AC3E}">
        <p14:creationId xmlns:p14="http://schemas.microsoft.com/office/powerpoint/2010/main" val="98763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37095" y="1547612"/>
            <a:ext cx="8568952" cy="4462760"/>
          </a:xfrm>
          <a:prstGeom prst="rect">
            <a:avLst/>
          </a:prstGeom>
          <a:noFill/>
        </p:spPr>
        <p:txBody>
          <a:bodyPr wrap="square" rtlCol="0">
            <a:spAutoFit/>
          </a:bodyPr>
          <a:lstStyle/>
          <a:p>
            <a:pPr algn="ctr"/>
            <a:r>
              <a:rPr lang="de-DE" sz="3200" b="1" dirty="0">
                <a:solidFill>
                  <a:srgbClr val="800000"/>
                </a:solidFill>
              </a:rPr>
              <a:t>Kontakt</a:t>
            </a:r>
          </a:p>
          <a:p>
            <a:endParaRPr lang="de-DE" dirty="0"/>
          </a:p>
          <a:p>
            <a:endParaRPr lang="de-DE" dirty="0"/>
          </a:p>
          <a:p>
            <a:pPr algn="ctr"/>
            <a:r>
              <a:rPr lang="de-DE" dirty="0">
                <a:cs typeface="Arial" pitchFamily="34" charset="0"/>
              </a:rPr>
              <a:t>Pro Arbeit – Kreis Offenbach – (</a:t>
            </a:r>
            <a:r>
              <a:rPr lang="de-DE" dirty="0" err="1">
                <a:cs typeface="Arial" pitchFamily="34" charset="0"/>
              </a:rPr>
              <a:t>AöR</a:t>
            </a:r>
            <a:r>
              <a:rPr lang="de-DE" dirty="0">
                <a:cs typeface="Arial" pitchFamily="34" charset="0"/>
              </a:rPr>
              <a:t>)</a:t>
            </a:r>
          </a:p>
          <a:p>
            <a:pPr algn="ctr"/>
            <a:r>
              <a:rPr lang="de-DE" dirty="0">
                <a:cs typeface="Arial" pitchFamily="34" charset="0"/>
              </a:rPr>
              <a:t>Kommunales Jobcenter</a:t>
            </a:r>
          </a:p>
          <a:p>
            <a:pPr algn="ctr"/>
            <a:endParaRPr lang="de-DE" dirty="0">
              <a:cs typeface="Arial" pitchFamily="34" charset="0"/>
            </a:endParaRPr>
          </a:p>
          <a:p>
            <a:pPr algn="ctr"/>
            <a:r>
              <a:rPr lang="de-DE" b="1" dirty="0">
                <a:cs typeface="Arial" pitchFamily="34" charset="0"/>
              </a:rPr>
              <a:t>Imad Uddin</a:t>
            </a:r>
          </a:p>
          <a:p>
            <a:pPr algn="ctr"/>
            <a:r>
              <a:rPr lang="de-DE" dirty="0">
                <a:cs typeface="Arial" pitchFamily="34" charset="0"/>
              </a:rPr>
              <a:t>Haus der Integration</a:t>
            </a:r>
          </a:p>
          <a:p>
            <a:pPr algn="ctr"/>
            <a:r>
              <a:rPr lang="de-DE" dirty="0">
                <a:cs typeface="Arial" pitchFamily="34" charset="0"/>
              </a:rPr>
              <a:t>Justus-von-Liebig-Straße 19</a:t>
            </a:r>
          </a:p>
          <a:p>
            <a:pPr algn="ctr"/>
            <a:r>
              <a:rPr lang="de-DE" dirty="0">
                <a:cs typeface="Arial" pitchFamily="34" charset="0"/>
              </a:rPr>
              <a:t>63128 Dietzenbach</a:t>
            </a:r>
          </a:p>
          <a:p>
            <a:pPr algn="ctr"/>
            <a:endParaRPr lang="de-DE" dirty="0">
              <a:cs typeface="Arial" pitchFamily="34" charset="0"/>
            </a:endParaRPr>
          </a:p>
          <a:p>
            <a:pPr algn="ctr"/>
            <a:endParaRPr lang="de-DE" dirty="0">
              <a:cs typeface="Arial" pitchFamily="34" charset="0"/>
            </a:endParaRPr>
          </a:p>
          <a:p>
            <a:pPr algn="ctr"/>
            <a:r>
              <a:rPr lang="de-DE" dirty="0">
                <a:cs typeface="Arial" pitchFamily="34" charset="0"/>
              </a:rPr>
              <a:t>Tel: 06074 - 8058 491</a:t>
            </a:r>
          </a:p>
          <a:p>
            <a:pPr algn="ctr"/>
            <a:r>
              <a:rPr lang="de-DE" dirty="0">
                <a:cs typeface="Arial" pitchFamily="34" charset="0"/>
              </a:rPr>
              <a:t>E-Mail: i.uddin@proarbeit-kreis-of.de</a:t>
            </a:r>
          </a:p>
          <a:p>
            <a:endParaRPr lang="de-DE" dirty="0"/>
          </a:p>
        </p:txBody>
      </p:sp>
    </p:spTree>
    <p:extLst>
      <p:ext uri="{BB962C8B-B14F-4D97-AF65-F5344CB8AC3E}">
        <p14:creationId xmlns:p14="http://schemas.microsoft.com/office/powerpoint/2010/main" val="279484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09931" y="221856"/>
            <a:ext cx="6624736" cy="646331"/>
          </a:xfrm>
          <a:prstGeom prst="rect">
            <a:avLst/>
          </a:prstGeom>
          <a:noFill/>
        </p:spPr>
        <p:txBody>
          <a:bodyPr wrap="square" rtlCol="0">
            <a:spAutoFit/>
          </a:bodyPr>
          <a:lstStyle/>
          <a:p>
            <a:pPr algn="ctr"/>
            <a:r>
              <a:rPr lang="de-DE" sz="3600" b="1" dirty="0">
                <a:solidFill>
                  <a:srgbClr val="800000"/>
                </a:solidFill>
              </a:rPr>
              <a:t>Agenda</a:t>
            </a:r>
          </a:p>
        </p:txBody>
      </p:sp>
      <p:sp>
        <p:nvSpPr>
          <p:cNvPr id="4" name="Textfeld 3"/>
          <p:cNvSpPr txBox="1"/>
          <p:nvPr/>
        </p:nvSpPr>
        <p:spPr>
          <a:xfrm>
            <a:off x="489956" y="2090172"/>
            <a:ext cx="8264685" cy="2677656"/>
          </a:xfrm>
          <a:prstGeom prst="rect">
            <a:avLst/>
          </a:prstGeom>
          <a:noFill/>
        </p:spPr>
        <p:txBody>
          <a:bodyPr wrap="square" rtlCol="0">
            <a:spAutoFit/>
          </a:bodyPr>
          <a:lstStyle/>
          <a:p>
            <a:pPr marL="342900" indent="-342900" algn="ctr">
              <a:buAutoNum type="arabicPeriod"/>
            </a:pPr>
            <a:r>
              <a:rPr lang="de-DE" sz="2800" b="1" dirty="0"/>
              <a:t>Sozialraumorientierung</a:t>
            </a:r>
          </a:p>
          <a:p>
            <a:pPr marL="342900" indent="-342900" algn="ctr">
              <a:buAutoNum type="arabicPeriod"/>
            </a:pPr>
            <a:endParaRPr lang="de-DE" sz="2800" b="1" dirty="0"/>
          </a:p>
          <a:p>
            <a:pPr marL="342900" indent="-342900" algn="ctr">
              <a:buAutoNum type="arabicPeriod"/>
            </a:pPr>
            <a:r>
              <a:rPr lang="de-DE" sz="2800" b="1" dirty="0"/>
              <a:t>Sozialraumcoaching</a:t>
            </a:r>
          </a:p>
          <a:p>
            <a:pPr marL="342900" indent="-342900" algn="ctr">
              <a:buAutoNum type="arabicPeriod"/>
            </a:pPr>
            <a:endParaRPr lang="de-DE" sz="2800" b="1" dirty="0"/>
          </a:p>
          <a:p>
            <a:pPr marL="342900" indent="-342900" algn="ctr">
              <a:buAutoNum type="arabicPeriod"/>
            </a:pPr>
            <a:r>
              <a:rPr lang="de-DE" sz="2800" b="1" dirty="0"/>
              <a:t>Ergebnisse</a:t>
            </a:r>
          </a:p>
          <a:p>
            <a:pPr algn="ctr"/>
            <a:endParaRPr lang="de-DE" sz="2800" b="1" dirty="0"/>
          </a:p>
        </p:txBody>
      </p:sp>
    </p:spTree>
    <p:extLst>
      <p:ext uri="{BB962C8B-B14F-4D97-AF65-F5344CB8AC3E}">
        <p14:creationId xmlns:p14="http://schemas.microsoft.com/office/powerpoint/2010/main" val="237573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59631" y="260648"/>
            <a:ext cx="6624736" cy="646331"/>
          </a:xfrm>
          <a:prstGeom prst="rect">
            <a:avLst/>
          </a:prstGeom>
          <a:noFill/>
        </p:spPr>
        <p:txBody>
          <a:bodyPr wrap="square" rtlCol="0">
            <a:spAutoFit/>
          </a:bodyPr>
          <a:lstStyle/>
          <a:p>
            <a:pPr algn="ctr"/>
            <a:r>
              <a:rPr lang="de-DE" sz="3600" b="1" dirty="0">
                <a:solidFill>
                  <a:srgbClr val="800000"/>
                </a:solidFill>
              </a:rPr>
              <a:t>1. Sozialraumorientierung</a:t>
            </a:r>
          </a:p>
        </p:txBody>
      </p:sp>
      <p:sp>
        <p:nvSpPr>
          <p:cNvPr id="4" name="Textfeld 3"/>
          <p:cNvSpPr txBox="1"/>
          <p:nvPr/>
        </p:nvSpPr>
        <p:spPr>
          <a:xfrm>
            <a:off x="439656" y="1196752"/>
            <a:ext cx="8264685" cy="461665"/>
          </a:xfrm>
          <a:prstGeom prst="rect">
            <a:avLst/>
          </a:prstGeom>
          <a:noFill/>
        </p:spPr>
        <p:txBody>
          <a:bodyPr wrap="square" rtlCol="0">
            <a:spAutoFit/>
          </a:bodyPr>
          <a:lstStyle/>
          <a:p>
            <a:r>
              <a:rPr lang="de-DE" sz="2400" b="1" dirty="0"/>
              <a:t>Was ist Sozialraumorientierung?</a:t>
            </a:r>
          </a:p>
        </p:txBody>
      </p:sp>
      <p:sp>
        <p:nvSpPr>
          <p:cNvPr id="3" name="Textfeld 2">
            <a:extLst>
              <a:ext uri="{FF2B5EF4-FFF2-40B4-BE49-F238E27FC236}">
                <a16:creationId xmlns:a16="http://schemas.microsoft.com/office/drawing/2014/main" id="{7C02A6FF-922B-4D00-842D-B18BAFC3FB4B}"/>
              </a:ext>
            </a:extLst>
          </p:cNvPr>
          <p:cNvSpPr txBox="1"/>
          <p:nvPr/>
        </p:nvSpPr>
        <p:spPr>
          <a:xfrm>
            <a:off x="439656" y="1763524"/>
            <a:ext cx="4968552" cy="369332"/>
          </a:xfrm>
          <a:prstGeom prst="rect">
            <a:avLst/>
          </a:prstGeom>
          <a:noFill/>
        </p:spPr>
        <p:txBody>
          <a:bodyPr wrap="square" rtlCol="0">
            <a:spAutoFit/>
          </a:bodyPr>
          <a:lstStyle/>
          <a:p>
            <a:r>
              <a:rPr lang="de-DE" dirty="0"/>
              <a:t>Verkürzte Definition nach Wolfgang Hinte</a:t>
            </a:r>
          </a:p>
        </p:txBody>
      </p:sp>
      <p:sp>
        <p:nvSpPr>
          <p:cNvPr id="5" name="Textfeld 4">
            <a:extLst>
              <a:ext uri="{FF2B5EF4-FFF2-40B4-BE49-F238E27FC236}">
                <a16:creationId xmlns:a16="http://schemas.microsoft.com/office/drawing/2014/main" id="{EA45CFAD-F282-4426-A78A-1860D3AD6FDC}"/>
              </a:ext>
            </a:extLst>
          </p:cNvPr>
          <p:cNvSpPr txBox="1"/>
          <p:nvPr/>
        </p:nvSpPr>
        <p:spPr>
          <a:xfrm>
            <a:off x="439656" y="2348880"/>
            <a:ext cx="7560840" cy="3693319"/>
          </a:xfrm>
          <a:prstGeom prst="rect">
            <a:avLst/>
          </a:prstGeom>
          <a:noFill/>
        </p:spPr>
        <p:txBody>
          <a:bodyPr wrap="square" rtlCol="0">
            <a:spAutoFit/>
          </a:bodyPr>
          <a:lstStyle/>
          <a:p>
            <a:pPr marL="342900" indent="-342900">
              <a:buAutoNum type="arabicPeriod"/>
            </a:pPr>
            <a:r>
              <a:rPr lang="de-DE" dirty="0"/>
              <a:t>Im Zentrum stehen immer die Interessen und der Wille der leistungsberechtigten Menschen. </a:t>
            </a:r>
          </a:p>
          <a:p>
            <a:pPr marL="342900" indent="-342900">
              <a:buAutoNum type="arabicPeriod"/>
            </a:pPr>
            <a:endParaRPr lang="de-DE" dirty="0"/>
          </a:p>
          <a:p>
            <a:pPr marL="342900" indent="-342900">
              <a:buAutoNum type="arabicPeriod"/>
            </a:pPr>
            <a:r>
              <a:rPr lang="de-DE" dirty="0"/>
              <a:t>Wir vermeiden Betreuung und setzen auf Aktivierung.</a:t>
            </a:r>
          </a:p>
          <a:p>
            <a:pPr marL="342900" indent="-342900">
              <a:buAutoNum type="arabicPeriod"/>
            </a:pPr>
            <a:endParaRPr lang="de-DE" dirty="0"/>
          </a:p>
          <a:p>
            <a:pPr marL="342900" indent="-342900">
              <a:buAutoNum type="arabicPeriod"/>
            </a:pPr>
            <a:r>
              <a:rPr lang="de-DE" dirty="0"/>
              <a:t>In einem sozialräumlichen Konzept schauen wir konsequent auf die Ressourcen sowohl der einzelnen Menschen wie auch der Quartiere. </a:t>
            </a:r>
          </a:p>
          <a:p>
            <a:pPr marL="342900" indent="-342900">
              <a:buAutoNum type="arabicPeriod"/>
            </a:pPr>
            <a:endParaRPr lang="de-DE" dirty="0"/>
          </a:p>
          <a:p>
            <a:pPr marL="342900" indent="-342900">
              <a:buAutoNum type="arabicPeriod"/>
            </a:pPr>
            <a:r>
              <a:rPr lang="de-DE" dirty="0"/>
              <a:t>Sozialräumliche Arbeit muss zielgruppen- und bereichsübergreifend angelegt sein. </a:t>
            </a:r>
          </a:p>
          <a:p>
            <a:pPr marL="342900" indent="-342900">
              <a:buAutoNum type="arabicPeriod"/>
            </a:pPr>
            <a:endParaRPr lang="de-DE" dirty="0"/>
          </a:p>
          <a:p>
            <a:pPr marL="342900" indent="-342900">
              <a:buAutoNum type="arabicPeriod"/>
            </a:pPr>
            <a:r>
              <a:rPr lang="de-DE" dirty="0"/>
              <a:t>Vernetzung und Abstimmung der zahlreichen sozialen Dienste sind Grundlage für funktionierende Einzelhilfen.</a:t>
            </a:r>
          </a:p>
        </p:txBody>
      </p:sp>
    </p:spTree>
    <p:extLst>
      <p:ext uri="{BB962C8B-B14F-4D97-AF65-F5344CB8AC3E}">
        <p14:creationId xmlns:p14="http://schemas.microsoft.com/office/powerpoint/2010/main" val="216731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59631" y="260648"/>
            <a:ext cx="6624736" cy="646331"/>
          </a:xfrm>
          <a:prstGeom prst="rect">
            <a:avLst/>
          </a:prstGeom>
          <a:noFill/>
        </p:spPr>
        <p:txBody>
          <a:bodyPr wrap="square" rtlCol="0">
            <a:spAutoFit/>
          </a:bodyPr>
          <a:lstStyle/>
          <a:p>
            <a:pPr algn="ctr"/>
            <a:r>
              <a:rPr lang="de-DE" sz="3600" b="1" dirty="0">
                <a:solidFill>
                  <a:srgbClr val="800000"/>
                </a:solidFill>
              </a:rPr>
              <a:t>1. Sozialraumorientierung</a:t>
            </a:r>
          </a:p>
        </p:txBody>
      </p:sp>
      <p:graphicFrame>
        <p:nvGraphicFramePr>
          <p:cNvPr id="5" name="Tabelle 4"/>
          <p:cNvGraphicFramePr>
            <a:graphicFrameLocks noGrp="1"/>
          </p:cNvGraphicFramePr>
          <p:nvPr>
            <p:extLst>
              <p:ext uri="{D42A27DB-BD31-4B8C-83A1-F6EECF244321}">
                <p14:modId xmlns:p14="http://schemas.microsoft.com/office/powerpoint/2010/main" val="474140150"/>
              </p:ext>
            </p:extLst>
          </p:nvPr>
        </p:nvGraphicFramePr>
        <p:xfrm>
          <a:off x="571140" y="1412776"/>
          <a:ext cx="8001717" cy="4328160"/>
        </p:xfrm>
        <a:graphic>
          <a:graphicData uri="http://schemas.openxmlformats.org/drawingml/2006/table">
            <a:tbl>
              <a:tblPr firstRow="1" bandRow="1">
                <a:tableStyleId>{5940675A-B579-460E-94D1-54222C63F5DA}</a:tableStyleId>
              </a:tblPr>
              <a:tblGrid>
                <a:gridCol w="1800200">
                  <a:extLst>
                    <a:ext uri="{9D8B030D-6E8A-4147-A177-3AD203B41FA5}">
                      <a16:colId xmlns:a16="http://schemas.microsoft.com/office/drawing/2014/main" val="3919010657"/>
                    </a:ext>
                  </a:extLst>
                </a:gridCol>
                <a:gridCol w="3024337">
                  <a:extLst>
                    <a:ext uri="{9D8B030D-6E8A-4147-A177-3AD203B41FA5}">
                      <a16:colId xmlns:a16="http://schemas.microsoft.com/office/drawing/2014/main" val="3655894005"/>
                    </a:ext>
                  </a:extLst>
                </a:gridCol>
                <a:gridCol w="3177180">
                  <a:extLst>
                    <a:ext uri="{9D8B030D-6E8A-4147-A177-3AD203B41FA5}">
                      <a16:colId xmlns:a16="http://schemas.microsoft.com/office/drawing/2014/main" val="4011005135"/>
                    </a:ext>
                  </a:extLst>
                </a:gridCol>
              </a:tblGrid>
              <a:tr h="457200">
                <a:tc>
                  <a:txBody>
                    <a:bodyPr/>
                    <a:lstStyle/>
                    <a:p>
                      <a:pPr algn="ctr"/>
                      <a:r>
                        <a:rPr lang="de-DE" dirty="0"/>
                        <a:t>SONI Modell</a:t>
                      </a:r>
                    </a:p>
                  </a:txBody>
                  <a:tcPr/>
                </a:tc>
                <a:tc gridSpan="2">
                  <a:txBody>
                    <a:bodyPr/>
                    <a:lstStyle/>
                    <a:p>
                      <a:pPr algn="ctr"/>
                      <a:r>
                        <a:rPr lang="de-DE" dirty="0"/>
                        <a:t>Zieldimension</a:t>
                      </a:r>
                      <a:r>
                        <a:rPr lang="de-DE" baseline="0" dirty="0"/>
                        <a:t> des Helfens</a:t>
                      </a:r>
                      <a:endParaRPr lang="de-DE" dirty="0"/>
                    </a:p>
                  </a:txBody>
                  <a:tcPr>
                    <a:lnB w="28575" cap="flat" cmpd="sng" algn="ctr">
                      <a:solidFill>
                        <a:schemeClr val="tx1"/>
                      </a:solidFill>
                      <a:prstDash val="solid"/>
                      <a:round/>
                      <a:headEnd type="none" w="med" len="med"/>
                      <a:tailEnd type="none" w="med" len="med"/>
                    </a:lnB>
                  </a:tcPr>
                </a:tc>
                <a:tc hMerge="1">
                  <a:txBody>
                    <a:bodyPr/>
                    <a:lstStyle/>
                    <a:p>
                      <a:pPr algn="ctr"/>
                      <a:endParaRPr lang="de-DE"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68775"/>
                  </a:ext>
                </a:extLst>
              </a:tr>
              <a:tr h="320040">
                <a:tc rowSpan="2">
                  <a:txBody>
                    <a:bodyPr/>
                    <a:lstStyle/>
                    <a:p>
                      <a:pPr algn="ctr"/>
                      <a:endParaRPr lang="de-DE" dirty="0"/>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Ebene der Umwelt</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Ebene der Problemlösung</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93827947"/>
                  </a:ext>
                </a:extLst>
              </a:tr>
              <a:tr h="320040">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Relational</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Instrumental</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851918457"/>
                  </a:ext>
                </a:extLst>
              </a:tr>
              <a:tr h="320040">
                <a:tc rowSpan="2">
                  <a:txBody>
                    <a:bodyPr/>
                    <a:lstStyle/>
                    <a:p>
                      <a:pPr algn="ctr"/>
                      <a:r>
                        <a:rPr lang="de-DE" dirty="0"/>
                        <a:t>Ebene des Systems</a:t>
                      </a:r>
                    </a:p>
                    <a:p>
                      <a:pPr algn="ctr"/>
                      <a:r>
                        <a:rPr lang="de-DE" sz="1400" dirty="0"/>
                        <a:t>Intervention als Steuerung des Hilfesystems und</a:t>
                      </a:r>
                      <a:r>
                        <a:rPr lang="de-DE" sz="1400" baseline="0" dirty="0"/>
                        <a:t> seiner Bedingungen</a:t>
                      </a:r>
                      <a:endParaRPr lang="de-DE" sz="1400" dirty="0"/>
                    </a:p>
                  </a:txBody>
                  <a:tcPr>
                    <a:lnR w="28575" cap="flat" cmpd="sng" algn="ctr">
                      <a:solidFill>
                        <a:schemeClr val="tx1"/>
                      </a:solidFill>
                      <a:prstDash val="solid"/>
                      <a:round/>
                      <a:headEnd type="none" w="med" len="med"/>
                      <a:tailEnd type="none" w="med" len="med"/>
                    </a:lnR>
                    <a:solidFill>
                      <a:schemeClr val="bg2"/>
                    </a:solidFill>
                  </a:tcPr>
                </a:tc>
                <a:tc>
                  <a:txBody>
                    <a:bodyPr/>
                    <a:lstStyle/>
                    <a:p>
                      <a:pPr algn="ctr"/>
                      <a:r>
                        <a:rPr lang="de-DE" b="1" i="1" u="sng" dirty="0"/>
                        <a:t>S</a:t>
                      </a:r>
                      <a:r>
                        <a:rPr lang="de-DE" i="1" u="sng" dirty="0"/>
                        <a:t>ozialstruktur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mn-lt"/>
                          <a:ea typeface="+mn-ea"/>
                          <a:cs typeface="+mn-cs"/>
                        </a:rPr>
                        <a:t>Bezug Kommunalpolitik</a:t>
                      </a:r>
                      <a:endParaRPr lang="de-DE" i="1" u="sng"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de-DE" b="1" i="1" u="sng" dirty="0"/>
                        <a:t>O</a:t>
                      </a:r>
                      <a:r>
                        <a:rPr lang="de-DE" b="0" i="1" u="sng" dirty="0"/>
                        <a:t>rganisation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mn-lt"/>
                          <a:ea typeface="+mn-ea"/>
                          <a:cs typeface="+mn-cs"/>
                        </a:rPr>
                        <a:t>Bezug Hilfesystem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2959240"/>
                  </a:ext>
                </a:extLst>
              </a:tr>
              <a:tr h="320040">
                <a:tc vMerge="1">
                  <a:txBody>
                    <a:bodyPr/>
                    <a:lstStyle/>
                    <a:p>
                      <a:endParaRPr lang="de-DE"/>
                    </a:p>
                  </a:txBody>
                  <a:tcPr/>
                </a:tc>
                <a:tc>
                  <a:txBody>
                    <a:bodyPr/>
                    <a:lstStyle/>
                    <a:p>
                      <a:pPr marL="285750" indent="-285750" algn="ctr">
                        <a:buFont typeface="Symbol" panose="05050102010706020507" pitchFamily="18" charset="2"/>
                        <a:buChar char="-"/>
                      </a:pPr>
                      <a:r>
                        <a:rPr lang="de-DE" sz="1600" i="1" dirty="0"/>
                        <a:t>Erschließung politischer Ressourcen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indent="-285750" algn="ctr">
                        <a:buFont typeface="Symbol" panose="05050102010706020507" pitchFamily="18" charset="2"/>
                        <a:buChar char="-"/>
                      </a:pPr>
                      <a:r>
                        <a:rPr lang="de-DE" sz="1600" i="1" dirty="0"/>
                        <a:t>Raumbezug</a:t>
                      </a:r>
                    </a:p>
                    <a:p>
                      <a:pPr marL="285750" indent="-285750" algn="ctr">
                        <a:buFont typeface="Symbol" panose="05050102010706020507" pitchFamily="18" charset="2"/>
                        <a:buChar char="-"/>
                      </a:pPr>
                      <a:r>
                        <a:rPr lang="de-DE" sz="1600" i="1" dirty="0"/>
                        <a:t>Flexibilisierung</a:t>
                      </a:r>
                    </a:p>
                    <a:p>
                      <a:pPr marL="285750" indent="-285750" algn="ctr">
                        <a:buFont typeface="Symbol" panose="05050102010706020507" pitchFamily="18" charset="2"/>
                        <a:buChar char="-"/>
                      </a:pPr>
                      <a:r>
                        <a:rPr lang="de-DE" sz="1600" i="1" dirty="0"/>
                        <a:t>Adressatensteuerung</a:t>
                      </a:r>
                    </a:p>
                    <a:p>
                      <a:pPr marL="285750" indent="-285750" algn="ctr">
                        <a:buFont typeface="Symbol" panose="05050102010706020507" pitchFamily="18" charset="2"/>
                        <a:buChar char="-"/>
                      </a:pPr>
                      <a:r>
                        <a:rPr lang="de-DE" sz="1600" i="1" dirty="0"/>
                        <a:t>Finanzierung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786840"/>
                  </a:ext>
                </a:extLst>
              </a:tr>
              <a:tr h="320040">
                <a:tc rowSpan="2">
                  <a:txBody>
                    <a:bodyPr/>
                    <a:lstStyle/>
                    <a:p>
                      <a:pPr algn="ctr"/>
                      <a:r>
                        <a:rPr lang="de-DE" dirty="0"/>
                        <a:t>Ebene der Lebenswelt</a:t>
                      </a:r>
                    </a:p>
                    <a:p>
                      <a:pPr algn="ctr"/>
                      <a:r>
                        <a:rPr lang="de-DE" sz="1400" dirty="0"/>
                        <a:t>Intervention als Interaktion mit Adressaten und ihrer Umwelt</a:t>
                      </a:r>
                    </a:p>
                  </a:txBody>
                  <a:tcPr>
                    <a:lnR w="28575" cap="flat" cmpd="sng" algn="ctr">
                      <a:solidFill>
                        <a:schemeClr val="tx1"/>
                      </a:solidFill>
                      <a:prstDash val="solid"/>
                      <a:round/>
                      <a:headEnd type="none" w="med" len="med"/>
                      <a:tailEnd type="none" w="med" len="med"/>
                    </a:lnR>
                    <a:solidFill>
                      <a:schemeClr val="bg2"/>
                    </a:solidFill>
                  </a:tcPr>
                </a:tc>
                <a:tc>
                  <a:txBody>
                    <a:bodyPr/>
                    <a:lstStyle/>
                    <a:p>
                      <a:pPr algn="ctr"/>
                      <a:r>
                        <a:rPr lang="de-DE" b="1" i="1" u="sng" dirty="0"/>
                        <a:t>N</a:t>
                      </a:r>
                      <a:r>
                        <a:rPr lang="de-DE" i="1" u="sng" dirty="0"/>
                        <a:t>etzwerk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mn-lt"/>
                          <a:ea typeface="+mn-ea"/>
                          <a:cs typeface="+mn-cs"/>
                        </a:rPr>
                        <a:t>Bezug Gemeinwesen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de-DE" b="1" i="1" u="sng" dirty="0"/>
                        <a:t>I</a:t>
                      </a:r>
                      <a:r>
                        <a:rPr lang="de-DE" i="1" u="sng" dirty="0"/>
                        <a:t>ndividuum</a:t>
                      </a:r>
                    </a:p>
                    <a:p>
                      <a:pPr algn="ctr"/>
                      <a:r>
                        <a:rPr lang="de-DE" sz="1400" i="0" u="none" dirty="0"/>
                        <a:t>Bezug Fallarbeit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0560250"/>
                  </a:ext>
                </a:extLst>
              </a:tr>
              <a:tr h="320040">
                <a:tc vMerge="1">
                  <a:txBody>
                    <a:bodyPr/>
                    <a:lstStyle/>
                    <a:p>
                      <a:endParaRPr lang="de-DE"/>
                    </a:p>
                  </a:txBody>
                  <a:tcPr/>
                </a:tc>
                <a:tc>
                  <a:txBody>
                    <a:bodyPr/>
                    <a:lstStyle/>
                    <a:p>
                      <a:pPr marL="400050" indent="-400050" algn="ctr">
                        <a:buFont typeface="Symbol" panose="05050102010706020507" pitchFamily="18" charset="2"/>
                        <a:buChar char="-"/>
                      </a:pPr>
                      <a:r>
                        <a:rPr lang="de-DE" sz="1600" i="1" dirty="0"/>
                        <a:t>Fallunspezifische Arbeit</a:t>
                      </a:r>
                    </a:p>
                    <a:p>
                      <a:pPr marL="400050" indent="-400050" algn="ctr">
                        <a:buFont typeface="Symbol" panose="05050102010706020507" pitchFamily="18" charset="2"/>
                        <a:buChar char="-"/>
                      </a:pPr>
                      <a:r>
                        <a:rPr lang="de-DE" sz="1600" i="1" dirty="0"/>
                        <a:t>Inklusion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400050" indent="-400050" algn="ctr">
                        <a:buFont typeface="Symbol" panose="05050102010706020507" pitchFamily="18" charset="2"/>
                        <a:buChar char="-"/>
                      </a:pPr>
                      <a:r>
                        <a:rPr lang="de-DE" sz="1600" i="1" dirty="0"/>
                        <a:t>Ressourcenorientierung</a:t>
                      </a:r>
                    </a:p>
                    <a:p>
                      <a:pPr marL="400050" indent="-400050" algn="ctr">
                        <a:buFont typeface="Symbol" panose="05050102010706020507" pitchFamily="18" charset="2"/>
                        <a:buChar char="-"/>
                      </a:pPr>
                      <a:r>
                        <a:rPr lang="de-DE" sz="1600" i="1" dirty="0"/>
                        <a:t>Arbeit mit dem Willen</a:t>
                      </a:r>
                    </a:p>
                    <a:p>
                      <a:pPr marL="400050" indent="-400050" algn="ctr">
                        <a:buFont typeface="Symbol" panose="05050102010706020507" pitchFamily="18" charset="2"/>
                        <a:buChar char="-"/>
                      </a:pPr>
                      <a:r>
                        <a:rPr lang="de-DE" sz="1600" i="1" dirty="0"/>
                        <a:t>Heimspiele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133459"/>
                  </a:ext>
                </a:extLst>
              </a:tr>
            </a:tbl>
          </a:graphicData>
        </a:graphic>
      </p:graphicFrame>
    </p:spTree>
    <p:extLst>
      <p:ext uri="{BB962C8B-B14F-4D97-AF65-F5344CB8AC3E}">
        <p14:creationId xmlns:p14="http://schemas.microsoft.com/office/powerpoint/2010/main" val="56096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59631" y="260648"/>
            <a:ext cx="6624736" cy="646331"/>
          </a:xfrm>
          <a:prstGeom prst="rect">
            <a:avLst/>
          </a:prstGeom>
          <a:noFill/>
        </p:spPr>
        <p:txBody>
          <a:bodyPr wrap="square" rtlCol="0">
            <a:spAutoFit/>
          </a:bodyPr>
          <a:lstStyle/>
          <a:p>
            <a:pPr algn="ctr"/>
            <a:r>
              <a:rPr lang="de-DE" sz="3600" b="1" dirty="0">
                <a:solidFill>
                  <a:srgbClr val="800000"/>
                </a:solidFill>
              </a:rPr>
              <a:t>1. Sozialraumorientierung</a:t>
            </a:r>
          </a:p>
        </p:txBody>
      </p:sp>
      <p:sp>
        <p:nvSpPr>
          <p:cNvPr id="4" name="Textfeld 3"/>
          <p:cNvSpPr txBox="1"/>
          <p:nvPr/>
        </p:nvSpPr>
        <p:spPr>
          <a:xfrm>
            <a:off x="439656" y="1196752"/>
            <a:ext cx="8264685" cy="461665"/>
          </a:xfrm>
          <a:prstGeom prst="rect">
            <a:avLst/>
          </a:prstGeom>
          <a:noFill/>
        </p:spPr>
        <p:txBody>
          <a:bodyPr wrap="square" rtlCol="0">
            <a:spAutoFit/>
          </a:bodyPr>
          <a:lstStyle/>
          <a:p>
            <a:r>
              <a:rPr lang="de-DE" sz="2400" b="1" dirty="0"/>
              <a:t>Eintritt in den Sozialraum und Zielsetzungen</a:t>
            </a:r>
          </a:p>
        </p:txBody>
      </p:sp>
      <p:sp>
        <p:nvSpPr>
          <p:cNvPr id="3" name="Rechteck 2"/>
          <p:cNvSpPr/>
          <p:nvPr/>
        </p:nvSpPr>
        <p:spPr>
          <a:xfrm>
            <a:off x="439656" y="1700729"/>
            <a:ext cx="8264685" cy="4524315"/>
          </a:xfrm>
          <a:prstGeom prst="rect">
            <a:avLst/>
          </a:prstGeom>
        </p:spPr>
        <p:txBody>
          <a:bodyPr wrap="square">
            <a:spAutoFit/>
          </a:bodyPr>
          <a:lstStyle/>
          <a:p>
            <a:r>
              <a:rPr lang="de-DE" altLang="en-US" dirty="0">
                <a:solidFill>
                  <a:srgbClr val="000000"/>
                </a:solidFill>
              </a:rPr>
              <a:t>Im Mai 2017 begann die Pro Arbeit (AöR) ein Pilotprojekt im „Haus der Integration“ in Dietzenbach. Zielsetzungen:  </a:t>
            </a:r>
          </a:p>
          <a:p>
            <a:pPr marL="342900" indent="-342900">
              <a:buAutoNum type="arabicPeriod"/>
            </a:pPr>
            <a:endParaRPr lang="de-DE" altLang="en-US" dirty="0">
              <a:solidFill>
                <a:srgbClr val="000000"/>
              </a:solidFill>
            </a:endParaRPr>
          </a:p>
          <a:p>
            <a:pPr marL="342900" indent="-342900">
              <a:buAutoNum type="arabicPeriod"/>
            </a:pPr>
            <a:r>
              <a:rPr lang="de-DE" altLang="en-US" dirty="0">
                <a:solidFill>
                  <a:srgbClr val="000000"/>
                </a:solidFill>
              </a:rPr>
              <a:t>Konzeptentwicklung zur Sozialraumorientierung</a:t>
            </a:r>
          </a:p>
          <a:p>
            <a:pPr marL="342900" indent="-342900">
              <a:buAutoNum type="arabicPeriod"/>
            </a:pPr>
            <a:endParaRPr lang="de-DE" altLang="en-US" dirty="0">
              <a:solidFill>
                <a:srgbClr val="000000"/>
              </a:solidFill>
            </a:endParaRPr>
          </a:p>
          <a:p>
            <a:pPr marL="342900" indent="-342900">
              <a:buAutoNum type="arabicPeriod"/>
            </a:pPr>
            <a:r>
              <a:rPr lang="de-DE" altLang="en-US" dirty="0">
                <a:solidFill>
                  <a:srgbClr val="000000"/>
                </a:solidFill>
              </a:rPr>
              <a:t>Forcierung der Netzwerkarbeit &amp; Gestaltung von Kooperationen</a:t>
            </a:r>
          </a:p>
          <a:p>
            <a:pPr marL="342900" indent="-342900">
              <a:buAutoNum type="arabicPeriod"/>
            </a:pPr>
            <a:endParaRPr lang="de-DE" altLang="en-US" dirty="0">
              <a:solidFill>
                <a:srgbClr val="000000"/>
              </a:solidFill>
            </a:endParaRPr>
          </a:p>
          <a:p>
            <a:pPr marL="342900" indent="-342900">
              <a:buAutoNum type="arabicPeriod"/>
            </a:pPr>
            <a:r>
              <a:rPr lang="de-DE" altLang="en-US" dirty="0">
                <a:solidFill>
                  <a:srgbClr val="000000"/>
                </a:solidFill>
              </a:rPr>
              <a:t>Veranstaltungen für verschiedenste Adressaten zu leisten</a:t>
            </a:r>
          </a:p>
          <a:p>
            <a:pPr marL="342900" indent="-342900">
              <a:buAutoNum type="arabicPeriod"/>
            </a:pPr>
            <a:endParaRPr lang="de-DE" altLang="en-US" dirty="0">
              <a:solidFill>
                <a:srgbClr val="000000"/>
              </a:solidFill>
            </a:endParaRPr>
          </a:p>
          <a:p>
            <a:pPr marL="342900" indent="-342900">
              <a:buAutoNum type="arabicPeriod"/>
            </a:pPr>
            <a:r>
              <a:rPr lang="de-DE" altLang="en-US" dirty="0">
                <a:solidFill>
                  <a:srgbClr val="000000"/>
                </a:solidFill>
              </a:rPr>
              <a:t>Informationsfluss nach „Innen“ &amp; </a:t>
            </a:r>
            <a:r>
              <a:rPr lang="de-DE" altLang="en-US" dirty="0" err="1">
                <a:solidFill>
                  <a:srgbClr val="000000"/>
                </a:solidFill>
              </a:rPr>
              <a:t>Aussen</a:t>
            </a:r>
            <a:r>
              <a:rPr lang="de-DE" altLang="en-US" dirty="0">
                <a:solidFill>
                  <a:srgbClr val="000000"/>
                </a:solidFill>
              </a:rPr>
              <a:t>“ zu gewährleisten</a:t>
            </a:r>
          </a:p>
          <a:p>
            <a:pPr marL="342900" indent="-342900">
              <a:buAutoNum type="arabicPeriod"/>
            </a:pPr>
            <a:endParaRPr lang="de-DE" altLang="en-US" dirty="0">
              <a:solidFill>
                <a:srgbClr val="000000"/>
              </a:solidFill>
            </a:endParaRPr>
          </a:p>
          <a:p>
            <a:pPr indent="-342900">
              <a:buClr>
                <a:srgbClr val="000000"/>
              </a:buClr>
              <a:buSzPct val="100000"/>
              <a:buFont typeface="+mj-lt"/>
              <a:buAutoNum type="arabicPeriod"/>
              <a:defRPr/>
            </a:pPr>
            <a:r>
              <a:rPr lang="de-DE" altLang="en-US" dirty="0">
                <a:solidFill>
                  <a:srgbClr val="000000"/>
                </a:solidFill>
              </a:rPr>
              <a:t>Entwicklung von Maßnahmen und (Mikro-)Projekten</a:t>
            </a:r>
          </a:p>
          <a:p>
            <a:pPr indent="-342900">
              <a:buClr>
                <a:srgbClr val="000000"/>
              </a:buClr>
              <a:buSzPct val="100000"/>
              <a:buFont typeface="+mj-lt"/>
              <a:buAutoNum type="arabicPeriod"/>
              <a:defRPr/>
            </a:pPr>
            <a:endParaRPr lang="de-DE" altLang="en-US" dirty="0">
              <a:solidFill>
                <a:srgbClr val="000000"/>
              </a:solidFill>
            </a:endParaRPr>
          </a:p>
          <a:p>
            <a:pPr>
              <a:buClr>
                <a:srgbClr val="000000"/>
              </a:buClr>
              <a:buSzPct val="100000"/>
              <a:defRPr/>
            </a:pPr>
            <a:r>
              <a:rPr lang="de-DE" altLang="en-US" dirty="0">
                <a:solidFill>
                  <a:srgbClr val="000000"/>
                </a:solidFill>
              </a:rPr>
              <a:t>Die Zielverfolgung dient der Aktivierung und der beschleunigten gesellschaftlichen und beruflichen Integration der Zielgruppe.</a:t>
            </a:r>
          </a:p>
          <a:p>
            <a:endParaRPr lang="de-DE" dirty="0">
              <a:solidFill>
                <a:srgbClr val="000000"/>
              </a:solidFill>
            </a:endParaRPr>
          </a:p>
        </p:txBody>
      </p:sp>
    </p:spTree>
    <p:extLst>
      <p:ext uri="{BB962C8B-B14F-4D97-AF65-F5344CB8AC3E}">
        <p14:creationId xmlns:p14="http://schemas.microsoft.com/office/powerpoint/2010/main" val="387112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39657" y="1340768"/>
            <a:ext cx="8264685" cy="461665"/>
          </a:xfrm>
          <a:prstGeom prst="rect">
            <a:avLst/>
          </a:prstGeom>
          <a:noFill/>
        </p:spPr>
        <p:txBody>
          <a:bodyPr wrap="square" rtlCol="0">
            <a:spAutoFit/>
          </a:bodyPr>
          <a:lstStyle/>
          <a:p>
            <a:r>
              <a:rPr lang="de-DE" sz="2400" b="1" dirty="0"/>
              <a:t>Agile Einführung in 3-Phasen</a:t>
            </a:r>
          </a:p>
        </p:txBody>
      </p:sp>
      <p:sp>
        <p:nvSpPr>
          <p:cNvPr id="5" name="Eingekerbter Richtungspfeil 2">
            <a:extLst>
              <a:ext uri="{FF2B5EF4-FFF2-40B4-BE49-F238E27FC236}">
                <a16:creationId xmlns:a16="http://schemas.microsoft.com/office/drawing/2014/main" id="{7306DC22-F496-4CA0-8F95-7676BDB49F1E}"/>
              </a:ext>
            </a:extLst>
          </p:cNvPr>
          <p:cNvSpPr/>
          <p:nvPr/>
        </p:nvSpPr>
        <p:spPr bwMode="auto">
          <a:xfrm>
            <a:off x="688053" y="3840813"/>
            <a:ext cx="7191834" cy="785903"/>
          </a:xfrm>
          <a:prstGeom prst="chevron">
            <a:avLst/>
          </a:prstGeom>
          <a:solidFill>
            <a:schemeClr val="accent4">
              <a:lumMod val="60000"/>
              <a:lumOff val="40000"/>
            </a:schemeClr>
          </a:solidFill>
          <a:ln>
            <a:noFill/>
            <a:headEnd type="none" w="med" len="med"/>
            <a:tailEnd type="triangle" w="med" len="med"/>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buClr>
                <a:srgbClr val="000000"/>
              </a:buClr>
              <a:buSzPct val="100000"/>
              <a:tabLst>
                <a:tab pos="723900" algn="l"/>
                <a:tab pos="1447800" algn="l"/>
                <a:tab pos="2171700" algn="l"/>
                <a:tab pos="2895600" algn="l"/>
                <a:tab pos="3619500" algn="l"/>
                <a:tab pos="4343400" algn="l"/>
                <a:tab pos="5067300" algn="l"/>
              </a:tabLst>
            </a:pPr>
            <a:r>
              <a:rPr lang="de-DE" altLang="en-US" sz="1600" b="1" u="sng" dirty="0">
                <a:solidFill>
                  <a:srgbClr val="000000"/>
                </a:solidFill>
              </a:rPr>
              <a:t>Phase 1</a:t>
            </a:r>
            <a:r>
              <a:rPr lang="de-DE" altLang="en-US" sz="1600" b="1" dirty="0">
                <a:solidFill>
                  <a:srgbClr val="000000"/>
                </a:solidFill>
              </a:rPr>
              <a:t> </a:t>
            </a:r>
            <a:r>
              <a:rPr lang="de-DE" altLang="en-US" sz="1600" dirty="0">
                <a:solidFill>
                  <a:srgbClr val="000000"/>
                </a:solidFill>
              </a:rPr>
              <a:t>soll weitestgehend bedarfsorientiert und kostenneutral umgesetzt werden</a:t>
            </a:r>
          </a:p>
        </p:txBody>
      </p:sp>
      <p:sp>
        <p:nvSpPr>
          <p:cNvPr id="7" name="Eingekerbter Richtungspfeil 4">
            <a:extLst>
              <a:ext uri="{FF2B5EF4-FFF2-40B4-BE49-F238E27FC236}">
                <a16:creationId xmlns:a16="http://schemas.microsoft.com/office/drawing/2014/main" id="{F7A418E2-1D8B-4F99-AA93-DE6C15045A48}"/>
              </a:ext>
            </a:extLst>
          </p:cNvPr>
          <p:cNvSpPr/>
          <p:nvPr/>
        </p:nvSpPr>
        <p:spPr bwMode="auto">
          <a:xfrm>
            <a:off x="5004049" y="2024123"/>
            <a:ext cx="3379893" cy="1839248"/>
          </a:xfrm>
          <a:prstGeom prst="chevron">
            <a:avLst/>
          </a:prstGeom>
          <a:solidFill>
            <a:schemeClr val="accent5">
              <a:lumMod val="60000"/>
              <a:lumOff val="40000"/>
            </a:schemeClr>
          </a:solidFill>
          <a:ln w="38100" cap="flat" cmpd="sng" algn="ctr">
            <a:noFill/>
            <a:prstDash val="solid"/>
            <a:round/>
            <a:headEnd type="none" w="med" len="med"/>
            <a:tailEnd type="triangl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cap="none" normalizeH="0" baseline="0" dirty="0">
              <a:ln>
                <a:noFill/>
              </a:ln>
              <a:solidFill>
                <a:schemeClr val="bg1"/>
              </a:solidFill>
              <a:effectLst/>
              <a:latin typeface="+mj-lt"/>
            </a:endParaRPr>
          </a:p>
        </p:txBody>
      </p:sp>
      <p:sp>
        <p:nvSpPr>
          <p:cNvPr id="8" name="Eingekerbter Richtungspfeil 5">
            <a:extLst>
              <a:ext uri="{FF2B5EF4-FFF2-40B4-BE49-F238E27FC236}">
                <a16:creationId xmlns:a16="http://schemas.microsoft.com/office/drawing/2014/main" id="{AB899789-EB7B-483A-8B35-71630214FF02}"/>
              </a:ext>
            </a:extLst>
          </p:cNvPr>
          <p:cNvSpPr/>
          <p:nvPr/>
        </p:nvSpPr>
        <p:spPr bwMode="auto">
          <a:xfrm>
            <a:off x="683570" y="2017479"/>
            <a:ext cx="2994504" cy="1845892"/>
          </a:xfrm>
          <a:prstGeom prst="chevron">
            <a:avLst/>
          </a:prstGeom>
          <a:solidFill>
            <a:schemeClr val="accent4">
              <a:lumMod val="60000"/>
              <a:lumOff val="40000"/>
            </a:schemeClr>
          </a:solidFill>
          <a:ln w="38100" cap="flat" cmpd="sng" algn="ctr">
            <a:noFill/>
            <a:prstDash val="solid"/>
            <a:round/>
            <a:headEnd type="none" w="med" len="med"/>
            <a:tailEnd type="triangl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cap="none" normalizeH="0" baseline="0" dirty="0">
              <a:ln>
                <a:noFill/>
              </a:ln>
              <a:solidFill>
                <a:schemeClr val="tx1"/>
              </a:solidFill>
              <a:effectLst/>
              <a:latin typeface="+mj-lt"/>
            </a:endParaRPr>
          </a:p>
        </p:txBody>
      </p:sp>
      <p:sp>
        <p:nvSpPr>
          <p:cNvPr id="9" name="Eingekerbter Richtungspfeil 6">
            <a:extLst>
              <a:ext uri="{FF2B5EF4-FFF2-40B4-BE49-F238E27FC236}">
                <a16:creationId xmlns:a16="http://schemas.microsoft.com/office/drawing/2014/main" id="{281AAAA0-02B4-4263-B54F-3400D3144E8F}"/>
              </a:ext>
            </a:extLst>
          </p:cNvPr>
          <p:cNvSpPr/>
          <p:nvPr/>
        </p:nvSpPr>
        <p:spPr bwMode="auto">
          <a:xfrm>
            <a:off x="683570" y="5487365"/>
            <a:ext cx="7191834" cy="860648"/>
          </a:xfrm>
          <a:prstGeom prst="chevron">
            <a:avLst/>
          </a:prstGeom>
          <a:solidFill>
            <a:schemeClr val="accent5">
              <a:lumMod val="60000"/>
              <a:lumOff val="40000"/>
            </a:schemeClr>
          </a:solidFill>
          <a:ln>
            <a:noFill/>
            <a:headEnd type="none" w="med" len="med"/>
            <a:tailEnd type="triangl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de-DE" altLang="en-US" sz="1600" b="1" u="sng" dirty="0">
                <a:solidFill>
                  <a:schemeClr val="tx1"/>
                </a:solidFill>
              </a:rPr>
              <a:t>Phase 3</a:t>
            </a:r>
            <a:r>
              <a:rPr lang="de-DE" altLang="en-US" sz="1600" b="1" dirty="0">
                <a:solidFill>
                  <a:schemeClr val="tx1"/>
                </a:solidFill>
              </a:rPr>
              <a:t> </a:t>
            </a:r>
            <a:r>
              <a:rPr lang="de-DE" altLang="en-US" sz="1600" dirty="0">
                <a:solidFill>
                  <a:schemeClr val="tx1"/>
                </a:solidFill>
              </a:rPr>
              <a:t>dient der Auswertung, Analyse und Bewertung des Modellprojektes und der Prüfung der </a:t>
            </a:r>
            <a:r>
              <a:rPr lang="de-DE" altLang="en-US" sz="1600" dirty="0" err="1">
                <a:solidFill>
                  <a:schemeClr val="tx1"/>
                </a:solidFill>
              </a:rPr>
              <a:t>Transferierbarkeit</a:t>
            </a:r>
            <a:r>
              <a:rPr lang="de-DE" altLang="en-US" sz="1600" dirty="0">
                <a:solidFill>
                  <a:schemeClr val="tx1"/>
                </a:solidFill>
              </a:rPr>
              <a:t> auf andere Standorte und Zielgruppen.</a:t>
            </a:r>
            <a:endParaRPr kumimoji="0" lang="de-DE" sz="1600" i="0" u="none" strike="noStrike" cap="none" normalizeH="0" baseline="0" dirty="0">
              <a:ln>
                <a:noFill/>
              </a:ln>
              <a:solidFill>
                <a:schemeClr val="tx1"/>
              </a:solidFill>
              <a:effectLst/>
            </a:endParaRPr>
          </a:p>
        </p:txBody>
      </p:sp>
      <p:sp>
        <p:nvSpPr>
          <p:cNvPr id="10" name="Textfeld 9">
            <a:extLst>
              <a:ext uri="{FF2B5EF4-FFF2-40B4-BE49-F238E27FC236}">
                <a16:creationId xmlns:a16="http://schemas.microsoft.com/office/drawing/2014/main" id="{501F83AC-87A5-45AC-A8D8-2E0311B24D62}"/>
              </a:ext>
            </a:extLst>
          </p:cNvPr>
          <p:cNvSpPr txBox="1"/>
          <p:nvPr/>
        </p:nvSpPr>
        <p:spPr>
          <a:xfrm>
            <a:off x="1399165" y="2191007"/>
            <a:ext cx="1826324" cy="1815882"/>
          </a:xfrm>
          <a:prstGeom prst="rect">
            <a:avLst/>
          </a:prstGeom>
          <a:noFill/>
        </p:spPr>
        <p:txBody>
          <a:bodyPr wrap="square" rtlCol="0">
            <a:spAutoFit/>
          </a:bodyPr>
          <a:lstStyle/>
          <a:p>
            <a:r>
              <a:rPr lang="de-DE" sz="1600" dirty="0"/>
              <a:t>Phase 1: </a:t>
            </a:r>
            <a:r>
              <a:rPr lang="de-DE" altLang="en-US" sz="1600" dirty="0"/>
              <a:t>Vertrauensaufbau</a:t>
            </a:r>
          </a:p>
          <a:p>
            <a:r>
              <a:rPr lang="de-DE" altLang="en-US" sz="1600" dirty="0"/>
              <a:t> und Aktivierung aller Akteure, </a:t>
            </a:r>
            <a:r>
              <a:rPr lang="de-DE" altLang="en-US" sz="1600" dirty="0" err="1"/>
              <a:t>Initierung</a:t>
            </a:r>
            <a:r>
              <a:rPr lang="de-DE" altLang="en-US" sz="1600" dirty="0"/>
              <a:t> von Mikroprojekten</a:t>
            </a:r>
          </a:p>
          <a:p>
            <a:endParaRPr lang="de-DE" sz="1600" dirty="0"/>
          </a:p>
        </p:txBody>
      </p:sp>
      <p:sp>
        <p:nvSpPr>
          <p:cNvPr id="11" name="Eingekerbter Richtungspfeil 10">
            <a:extLst>
              <a:ext uri="{FF2B5EF4-FFF2-40B4-BE49-F238E27FC236}">
                <a16:creationId xmlns:a16="http://schemas.microsoft.com/office/drawing/2014/main" id="{9F949B19-EFF5-4E8B-87E7-E2B0A93427E7}"/>
              </a:ext>
            </a:extLst>
          </p:cNvPr>
          <p:cNvSpPr/>
          <p:nvPr/>
        </p:nvSpPr>
        <p:spPr bwMode="auto">
          <a:xfrm>
            <a:off x="688050" y="4626717"/>
            <a:ext cx="7191835" cy="860648"/>
          </a:xfrm>
          <a:prstGeom prst="chevron">
            <a:avLst/>
          </a:prstGeom>
          <a:solidFill>
            <a:srgbClr val="E3E7DE"/>
          </a:solidFill>
          <a:ln>
            <a:noFill/>
            <a:headEnd type="none" w="med" len="med"/>
            <a:tailEnd type="triangl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de-DE" altLang="en-US" sz="1600" b="1" u="sng" dirty="0">
                <a:solidFill>
                  <a:srgbClr val="000000"/>
                </a:solidFill>
              </a:rPr>
              <a:t>Phase 2</a:t>
            </a:r>
            <a:r>
              <a:rPr lang="de-DE" altLang="en-US" sz="1600" b="1" dirty="0">
                <a:solidFill>
                  <a:srgbClr val="000000"/>
                </a:solidFill>
              </a:rPr>
              <a:t> </a:t>
            </a:r>
            <a:r>
              <a:rPr lang="de-DE" altLang="en-US" sz="1600" dirty="0">
                <a:solidFill>
                  <a:srgbClr val="000000"/>
                </a:solidFill>
              </a:rPr>
              <a:t>dient der Etablierung geschaffener Strukturen und der Nutzbarmachung der aufgebauten Vertrauensverhältnisse</a:t>
            </a:r>
            <a:endParaRPr kumimoji="0" lang="de-DE" sz="1600" i="0" u="none" strike="noStrike" cap="none" normalizeH="0" baseline="0" dirty="0">
              <a:ln>
                <a:noFill/>
              </a:ln>
              <a:solidFill>
                <a:schemeClr val="tx1"/>
              </a:solidFill>
              <a:effectLst/>
            </a:endParaRPr>
          </a:p>
        </p:txBody>
      </p:sp>
      <p:sp>
        <p:nvSpPr>
          <p:cNvPr id="14" name="Eingekerbter Richtungspfeil 13">
            <a:extLst>
              <a:ext uri="{FF2B5EF4-FFF2-40B4-BE49-F238E27FC236}">
                <a16:creationId xmlns:a16="http://schemas.microsoft.com/office/drawing/2014/main" id="{DAF3AAD0-7425-409A-906C-90CEFF447FB4}"/>
              </a:ext>
            </a:extLst>
          </p:cNvPr>
          <p:cNvSpPr/>
          <p:nvPr/>
        </p:nvSpPr>
        <p:spPr bwMode="auto">
          <a:xfrm>
            <a:off x="2744378" y="2016731"/>
            <a:ext cx="3367220" cy="1839248"/>
          </a:xfrm>
          <a:prstGeom prst="chevron">
            <a:avLst/>
          </a:prstGeom>
          <a:noFill/>
          <a:ln>
            <a:noFill/>
            <a:headEnd type="none" w="med" len="med"/>
            <a:tailEnd type="triangl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kumimoji="0" lang="de-DE" sz="1600" i="0" u="none" strike="noStrike" cap="none" normalizeH="0" baseline="0" dirty="0">
              <a:ln>
                <a:noFill/>
              </a:ln>
              <a:solidFill>
                <a:schemeClr val="tx1"/>
              </a:solidFill>
              <a:effectLst/>
            </a:endParaRPr>
          </a:p>
          <a:p>
            <a:pPr algn="ctr" eaLnBrk="0" fontAlgn="base" hangingPunct="0">
              <a:spcBef>
                <a:spcPct val="0"/>
              </a:spcBef>
              <a:spcAft>
                <a:spcPct val="0"/>
              </a:spcAft>
            </a:pPr>
            <a:r>
              <a:rPr kumimoji="0" lang="de-DE" sz="1600" i="0" u="none" strike="noStrike" cap="none" normalizeH="0" baseline="0" dirty="0">
                <a:ln>
                  <a:noFill/>
                </a:ln>
                <a:solidFill>
                  <a:schemeClr val="tx1"/>
                </a:solidFill>
                <a:effectLst/>
              </a:rPr>
              <a:t>Phase 2: </a:t>
            </a:r>
            <a:r>
              <a:rPr lang="de-DE" altLang="en-US" sz="1600" dirty="0">
                <a:solidFill>
                  <a:schemeClr val="tx1"/>
                </a:solidFill>
              </a:rPr>
              <a:t>Verankerung geschaffener Strukturen, Aktivierung nutzen</a:t>
            </a:r>
          </a:p>
          <a:p>
            <a:pPr algn="ctr" eaLnBrk="0" fontAlgn="base" hangingPunct="0">
              <a:spcBef>
                <a:spcPct val="0"/>
              </a:spcBef>
              <a:spcAft>
                <a:spcPct val="0"/>
              </a:spcAft>
            </a:pPr>
            <a:r>
              <a:rPr lang="de-DE" altLang="en-US" sz="1600" dirty="0"/>
              <a:t>	</a:t>
            </a:r>
            <a:endParaRPr kumimoji="0" lang="de-DE" sz="1600" i="0" u="none" strike="noStrike" cap="none" normalizeH="0" baseline="0" dirty="0">
              <a:ln>
                <a:noFill/>
              </a:ln>
              <a:solidFill>
                <a:schemeClr val="tx1"/>
              </a:solidFill>
              <a:effectLst/>
            </a:endParaRPr>
          </a:p>
        </p:txBody>
      </p:sp>
      <p:sp>
        <p:nvSpPr>
          <p:cNvPr id="15" name="Textfeld 14">
            <a:extLst>
              <a:ext uri="{FF2B5EF4-FFF2-40B4-BE49-F238E27FC236}">
                <a16:creationId xmlns:a16="http://schemas.microsoft.com/office/drawing/2014/main" id="{4DE84B3F-5B2C-4E1A-BD35-99DDEB439251}"/>
              </a:ext>
            </a:extLst>
          </p:cNvPr>
          <p:cNvSpPr txBox="1"/>
          <p:nvPr/>
        </p:nvSpPr>
        <p:spPr>
          <a:xfrm>
            <a:off x="5935671" y="2147638"/>
            <a:ext cx="1826324" cy="1569660"/>
          </a:xfrm>
          <a:prstGeom prst="rect">
            <a:avLst/>
          </a:prstGeom>
          <a:noFill/>
        </p:spPr>
        <p:txBody>
          <a:bodyPr wrap="square" rtlCol="0">
            <a:spAutoFit/>
          </a:bodyPr>
          <a:lstStyle/>
          <a:p>
            <a:r>
              <a:rPr lang="de-DE" sz="1600" dirty="0"/>
              <a:t>Phase 3: </a:t>
            </a:r>
            <a:r>
              <a:rPr lang="de-DE" altLang="en-US" sz="1600" dirty="0"/>
              <a:t>Auswertung, Prüfung der Zukunftsfähigkeit und </a:t>
            </a:r>
            <a:r>
              <a:rPr lang="de-DE" altLang="en-US" sz="1600" dirty="0" err="1"/>
              <a:t>Transferierbarkeit</a:t>
            </a:r>
            <a:endParaRPr lang="de-DE" sz="1600" dirty="0"/>
          </a:p>
        </p:txBody>
      </p:sp>
      <p:sp>
        <p:nvSpPr>
          <p:cNvPr id="12" name="Textfeld 11">
            <a:extLst>
              <a:ext uri="{FF2B5EF4-FFF2-40B4-BE49-F238E27FC236}">
                <a16:creationId xmlns:a16="http://schemas.microsoft.com/office/drawing/2014/main" id="{E1AB6646-B1D4-4E35-8CE8-ABE30891BA60}"/>
              </a:ext>
            </a:extLst>
          </p:cNvPr>
          <p:cNvSpPr txBox="1"/>
          <p:nvPr/>
        </p:nvSpPr>
        <p:spPr>
          <a:xfrm>
            <a:off x="1259631" y="260648"/>
            <a:ext cx="6624736" cy="646331"/>
          </a:xfrm>
          <a:prstGeom prst="rect">
            <a:avLst/>
          </a:prstGeom>
          <a:noFill/>
        </p:spPr>
        <p:txBody>
          <a:bodyPr wrap="square" rtlCol="0">
            <a:spAutoFit/>
          </a:bodyPr>
          <a:lstStyle/>
          <a:p>
            <a:pPr algn="ctr"/>
            <a:r>
              <a:rPr lang="de-DE" sz="3600" b="1" dirty="0">
                <a:solidFill>
                  <a:srgbClr val="800000"/>
                </a:solidFill>
              </a:rPr>
              <a:t>1. Sozialraumorientierung</a:t>
            </a:r>
          </a:p>
        </p:txBody>
      </p:sp>
    </p:spTree>
    <p:custDataLst>
      <p:tags r:id="rId1"/>
    </p:custDataLst>
    <p:extLst>
      <p:ext uri="{BB962C8B-B14F-4D97-AF65-F5344CB8AC3E}">
        <p14:creationId xmlns:p14="http://schemas.microsoft.com/office/powerpoint/2010/main" val="99179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90"/>
                                          </p:val>
                                        </p:tav>
                                        <p:tav tm="100000">
                                          <p:val>
                                            <p:fltVal val="0"/>
                                          </p:val>
                                        </p:tav>
                                      </p:tavLst>
                                    </p:anim>
                                    <p:animEffect transition="in" filter="fade">
                                      <p:cBhvr>
                                        <p:cTn id="44" dur="1000"/>
                                        <p:tgtEl>
                                          <p:spTgt spid="15"/>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p:bldP spid="11"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4A2DC3D-E6AE-4A33-8AF9-752C470380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573" y="2095475"/>
            <a:ext cx="5004048" cy="3336032"/>
          </a:xfrm>
          <a:prstGeom prst="rect">
            <a:avLst/>
          </a:prstGeom>
        </p:spPr>
      </p:pic>
      <p:sp>
        <p:nvSpPr>
          <p:cNvPr id="4" name="Textfeld 3"/>
          <p:cNvSpPr txBox="1"/>
          <p:nvPr/>
        </p:nvSpPr>
        <p:spPr>
          <a:xfrm>
            <a:off x="439657" y="1196752"/>
            <a:ext cx="8264685" cy="461665"/>
          </a:xfrm>
          <a:prstGeom prst="rect">
            <a:avLst/>
          </a:prstGeom>
          <a:noFill/>
        </p:spPr>
        <p:txBody>
          <a:bodyPr wrap="square" rtlCol="0">
            <a:spAutoFit/>
          </a:bodyPr>
          <a:lstStyle/>
          <a:p>
            <a:r>
              <a:rPr lang="de-DE" sz="2400" b="1" dirty="0"/>
              <a:t>Das „Haus der Integration“ in Dietzenbach</a:t>
            </a:r>
          </a:p>
        </p:txBody>
      </p:sp>
      <p:sp>
        <p:nvSpPr>
          <p:cNvPr id="3" name="Rechteck 2"/>
          <p:cNvSpPr/>
          <p:nvPr/>
        </p:nvSpPr>
        <p:spPr>
          <a:xfrm>
            <a:off x="323528" y="1671013"/>
            <a:ext cx="3168352" cy="5078313"/>
          </a:xfrm>
          <a:prstGeom prst="rect">
            <a:avLst/>
          </a:prstGeom>
        </p:spPr>
        <p:txBody>
          <a:bodyPr wrap="square">
            <a:spAutoFit/>
          </a:bodyPr>
          <a:lstStyle/>
          <a:p>
            <a:pPr marL="285750" indent="-285750">
              <a:buFont typeface="Arial" pitchFamily="34" charset="0"/>
              <a:buChar char="•"/>
            </a:pPr>
            <a:r>
              <a:rPr lang="de-DE" dirty="0"/>
              <a:t>Eröffnung im Januar 2017</a:t>
            </a:r>
          </a:p>
          <a:p>
            <a:pPr marL="285750" indent="-285750">
              <a:buFont typeface="Arial" pitchFamily="34" charset="0"/>
              <a:buChar char="•"/>
            </a:pPr>
            <a:endParaRPr lang="de-DE" dirty="0"/>
          </a:p>
          <a:p>
            <a:pPr marL="285750" indent="-285750">
              <a:buFont typeface="Arial" pitchFamily="34" charset="0"/>
              <a:buChar char="•"/>
            </a:pPr>
            <a:r>
              <a:rPr lang="de-DE" dirty="0"/>
              <a:t>Unterbringung von maximal bis zu 120 geflüchteten Menschen</a:t>
            </a:r>
          </a:p>
          <a:p>
            <a:pPr marL="285750" indent="-285750">
              <a:buFont typeface="Arial" pitchFamily="34" charset="0"/>
              <a:buChar char="•"/>
            </a:pPr>
            <a:endParaRPr lang="de-DE" dirty="0"/>
          </a:p>
          <a:p>
            <a:pPr marL="285750" indent="-285750">
              <a:buFont typeface="Arial" pitchFamily="34" charset="0"/>
              <a:buChar char="•"/>
            </a:pPr>
            <a:r>
              <a:rPr lang="de-DE" dirty="0"/>
              <a:t>Gemeinschaftsräume, Mikroappartements und Sozialräume auf 3 Etagen</a:t>
            </a:r>
          </a:p>
          <a:p>
            <a:pPr marL="285750" indent="-285750">
              <a:buFont typeface="Arial" pitchFamily="34" charset="0"/>
              <a:buChar char="•"/>
            </a:pPr>
            <a:endParaRPr lang="de-DE" dirty="0"/>
          </a:p>
          <a:p>
            <a:pPr marL="285750" indent="-285750">
              <a:buFont typeface="Arial" pitchFamily="34" charset="0"/>
              <a:buChar char="•"/>
            </a:pPr>
            <a:r>
              <a:rPr lang="de-DE" dirty="0"/>
              <a:t>Beratungs- und Betreuungsangebote der im Haus verankerten und externer Akteure</a:t>
            </a:r>
          </a:p>
          <a:p>
            <a:pPr marL="285750" indent="-285750">
              <a:buFont typeface="Arial" pitchFamily="34" charset="0"/>
              <a:buChar char="•"/>
            </a:pPr>
            <a:endParaRPr lang="de-DE" dirty="0"/>
          </a:p>
          <a:p>
            <a:pPr marL="285750" indent="-285750">
              <a:buFont typeface="Arial" pitchFamily="34" charset="0"/>
              <a:buChar char="•"/>
            </a:pPr>
            <a:r>
              <a:rPr lang="de-DE" dirty="0" err="1"/>
              <a:t>Inhouse</a:t>
            </a:r>
            <a:r>
              <a:rPr lang="de-DE" dirty="0"/>
              <a:t> Betreuungs-, Beratungs-, Schulungs- und Aktivierungsangebote </a:t>
            </a:r>
          </a:p>
        </p:txBody>
      </p:sp>
      <p:sp>
        <p:nvSpPr>
          <p:cNvPr id="7" name="Textfeld 6">
            <a:extLst>
              <a:ext uri="{FF2B5EF4-FFF2-40B4-BE49-F238E27FC236}">
                <a16:creationId xmlns:a16="http://schemas.microsoft.com/office/drawing/2014/main" id="{E4353CDF-883B-43C8-86AA-2A3B0669976E}"/>
              </a:ext>
            </a:extLst>
          </p:cNvPr>
          <p:cNvSpPr txBox="1"/>
          <p:nvPr/>
        </p:nvSpPr>
        <p:spPr>
          <a:xfrm>
            <a:off x="1259631" y="334397"/>
            <a:ext cx="6624736" cy="646331"/>
          </a:xfrm>
          <a:prstGeom prst="rect">
            <a:avLst/>
          </a:prstGeom>
          <a:noFill/>
        </p:spPr>
        <p:txBody>
          <a:bodyPr wrap="square" rtlCol="0">
            <a:spAutoFit/>
          </a:bodyPr>
          <a:lstStyle/>
          <a:p>
            <a:pPr algn="ctr"/>
            <a:r>
              <a:rPr lang="de-DE" sz="3600" b="1" dirty="0">
                <a:solidFill>
                  <a:srgbClr val="800000"/>
                </a:solidFill>
              </a:rPr>
              <a:t>1. Sozialraumorientierung</a:t>
            </a:r>
          </a:p>
        </p:txBody>
      </p:sp>
    </p:spTree>
    <p:extLst>
      <p:ext uri="{BB962C8B-B14F-4D97-AF65-F5344CB8AC3E}">
        <p14:creationId xmlns:p14="http://schemas.microsoft.com/office/powerpoint/2010/main" val="244851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rm 17">
            <a:extLst>
              <a:ext uri="{FF2B5EF4-FFF2-40B4-BE49-F238E27FC236}">
                <a16:creationId xmlns:a16="http://schemas.microsoft.com/office/drawing/2014/main" id="{DE20C94D-953C-408D-9F05-E0A5FDBE78D3}"/>
              </a:ext>
            </a:extLst>
          </p:cNvPr>
          <p:cNvSpPr/>
          <p:nvPr/>
        </p:nvSpPr>
        <p:spPr>
          <a:xfrm>
            <a:off x="5931608" y="4645693"/>
            <a:ext cx="1505770" cy="1451663"/>
          </a:xfrm>
          <a:prstGeom prst="gear6">
            <a:avLst/>
          </a:prstGeom>
          <a:solidFill>
            <a:schemeClr val="accent4"/>
          </a:solidFill>
        </p:spPr>
        <p:style>
          <a:lnRef idx="2">
            <a:schemeClr val="lt1">
              <a:hueOff val="0"/>
              <a:satOff val="0"/>
              <a:lumOff val="0"/>
              <a:alphaOff val="0"/>
            </a:schemeClr>
          </a:lnRef>
          <a:fillRef idx="1">
            <a:schemeClr val="accent6">
              <a:alpha val="90000"/>
              <a:hueOff val="0"/>
              <a:satOff val="0"/>
              <a:lumOff val="0"/>
              <a:alphaOff val="-20000"/>
            </a:schemeClr>
          </a:fillRef>
          <a:effectRef idx="0">
            <a:schemeClr val="accent6">
              <a:alpha val="90000"/>
              <a:hueOff val="0"/>
              <a:satOff val="0"/>
              <a:lumOff val="0"/>
              <a:alphaOff val="-20000"/>
            </a:schemeClr>
          </a:effectRef>
          <a:fontRef idx="minor">
            <a:schemeClr val="lt1"/>
          </a:fontRef>
        </p:style>
        <p:txBody>
          <a:bodyPr/>
          <a:lstStyle/>
          <a:p>
            <a:endParaRPr lang="de-DE" dirty="0"/>
          </a:p>
        </p:txBody>
      </p:sp>
      <p:pic>
        <p:nvPicPr>
          <p:cNvPr id="5" name="Grafik 4">
            <a:extLst>
              <a:ext uri="{FF2B5EF4-FFF2-40B4-BE49-F238E27FC236}">
                <a16:creationId xmlns:a16="http://schemas.microsoft.com/office/drawing/2014/main" id="{EBC82C21-CF22-4E40-91F2-BDAFBDB65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23" y="1986982"/>
            <a:ext cx="4547811" cy="3410858"/>
          </a:xfrm>
          <a:prstGeom prst="rect">
            <a:avLst/>
          </a:prstGeom>
        </p:spPr>
      </p:pic>
      <p:sp>
        <p:nvSpPr>
          <p:cNvPr id="4" name="Textfeld 3"/>
          <p:cNvSpPr txBox="1"/>
          <p:nvPr/>
        </p:nvSpPr>
        <p:spPr>
          <a:xfrm>
            <a:off x="439657" y="1196752"/>
            <a:ext cx="8264685" cy="461665"/>
          </a:xfrm>
          <a:prstGeom prst="rect">
            <a:avLst/>
          </a:prstGeom>
          <a:noFill/>
        </p:spPr>
        <p:txBody>
          <a:bodyPr wrap="square" rtlCol="0">
            <a:spAutoFit/>
          </a:bodyPr>
          <a:lstStyle/>
          <a:p>
            <a:r>
              <a:rPr lang="de-DE" sz="2400" b="1" dirty="0"/>
              <a:t>Akteure im Hause</a:t>
            </a:r>
          </a:p>
        </p:txBody>
      </p:sp>
      <p:grpSp>
        <p:nvGrpSpPr>
          <p:cNvPr id="6" name="Gruppieren 5">
            <a:extLst>
              <a:ext uri="{FF2B5EF4-FFF2-40B4-BE49-F238E27FC236}">
                <a16:creationId xmlns:a16="http://schemas.microsoft.com/office/drawing/2014/main" id="{21E8DA79-AF97-4944-989E-1B90674EE405}"/>
              </a:ext>
            </a:extLst>
          </p:cNvPr>
          <p:cNvGrpSpPr/>
          <p:nvPr/>
        </p:nvGrpSpPr>
        <p:grpSpPr>
          <a:xfrm>
            <a:off x="7237938" y="2311386"/>
            <a:ext cx="1191475" cy="1191475"/>
            <a:chOff x="1862086" y="133889"/>
            <a:chExt cx="1191475" cy="1191475"/>
          </a:xfrm>
          <a:solidFill>
            <a:schemeClr val="accent5"/>
          </a:solidFill>
        </p:grpSpPr>
        <p:sp>
          <p:nvSpPr>
            <p:cNvPr id="7" name="Form 6">
              <a:extLst>
                <a:ext uri="{FF2B5EF4-FFF2-40B4-BE49-F238E27FC236}">
                  <a16:creationId xmlns:a16="http://schemas.microsoft.com/office/drawing/2014/main" id="{148C808D-9299-48AE-8225-2A76F5B4FF51}"/>
                </a:ext>
              </a:extLst>
            </p:cNvPr>
            <p:cNvSpPr/>
            <p:nvPr/>
          </p:nvSpPr>
          <p:spPr>
            <a:xfrm rot="20700000">
              <a:off x="1862086" y="133889"/>
              <a:ext cx="1191475" cy="1191475"/>
            </a:xfrm>
            <a:prstGeom prst="gear6">
              <a:avLst/>
            </a:prstGeom>
            <a:grpFill/>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sp>
        <p:sp>
          <p:nvSpPr>
            <p:cNvPr id="8" name="Form 4">
              <a:extLst>
                <a:ext uri="{FF2B5EF4-FFF2-40B4-BE49-F238E27FC236}">
                  <a16:creationId xmlns:a16="http://schemas.microsoft.com/office/drawing/2014/main" id="{4F0CC5D7-522B-42BF-A372-BEA918ED090F}"/>
                </a:ext>
              </a:extLst>
            </p:cNvPr>
            <p:cNvSpPr/>
            <p:nvPr/>
          </p:nvSpPr>
          <p:spPr>
            <a:xfrm>
              <a:off x="2123412" y="396676"/>
              <a:ext cx="668824" cy="6673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de-DE" sz="1400" kern="1200" dirty="0"/>
            </a:p>
          </p:txBody>
        </p:sp>
      </p:grpSp>
      <p:sp>
        <p:nvSpPr>
          <p:cNvPr id="9" name="Form 8">
            <a:extLst>
              <a:ext uri="{FF2B5EF4-FFF2-40B4-BE49-F238E27FC236}">
                <a16:creationId xmlns:a16="http://schemas.microsoft.com/office/drawing/2014/main" id="{9327C518-6DCA-4FB8-BFAF-473EA146103C}"/>
              </a:ext>
            </a:extLst>
          </p:cNvPr>
          <p:cNvSpPr/>
          <p:nvPr/>
        </p:nvSpPr>
        <p:spPr>
          <a:xfrm>
            <a:off x="5519494" y="2184432"/>
            <a:ext cx="1605296" cy="1440010"/>
          </a:xfrm>
          <a:prstGeom prst="gear6">
            <a:avLst/>
          </a:prstGeom>
          <a:solidFill>
            <a:schemeClr val="accent4">
              <a:lumMod val="60000"/>
              <a:lumOff val="40000"/>
            </a:schemeClr>
          </a:solidFill>
        </p:spPr>
        <p:style>
          <a:lnRef idx="2">
            <a:schemeClr val="lt1">
              <a:hueOff val="0"/>
              <a:satOff val="0"/>
              <a:lumOff val="0"/>
              <a:alphaOff val="0"/>
            </a:schemeClr>
          </a:lnRef>
          <a:fillRef idx="1">
            <a:schemeClr val="accent6">
              <a:alpha val="90000"/>
              <a:hueOff val="0"/>
              <a:satOff val="0"/>
              <a:lumOff val="0"/>
              <a:alphaOff val="-20000"/>
            </a:schemeClr>
          </a:fillRef>
          <a:effectRef idx="0">
            <a:schemeClr val="accent6">
              <a:alpha val="90000"/>
              <a:hueOff val="0"/>
              <a:satOff val="0"/>
              <a:lumOff val="0"/>
              <a:alphaOff val="-20000"/>
            </a:schemeClr>
          </a:effectRef>
          <a:fontRef idx="minor">
            <a:schemeClr val="lt1"/>
          </a:fontRef>
        </p:style>
      </p:sp>
      <p:grpSp>
        <p:nvGrpSpPr>
          <p:cNvPr id="10" name="Gruppieren 9">
            <a:extLst>
              <a:ext uri="{FF2B5EF4-FFF2-40B4-BE49-F238E27FC236}">
                <a16:creationId xmlns:a16="http://schemas.microsoft.com/office/drawing/2014/main" id="{BF0C4EDE-FE50-4EB2-ADC4-216C396E56E7}"/>
              </a:ext>
            </a:extLst>
          </p:cNvPr>
          <p:cNvGrpSpPr/>
          <p:nvPr/>
        </p:nvGrpSpPr>
        <p:grpSpPr>
          <a:xfrm>
            <a:off x="6327914" y="3187678"/>
            <a:ext cx="1672061" cy="1672061"/>
            <a:chOff x="2200086" y="1368050"/>
            <a:chExt cx="1672061" cy="1672061"/>
          </a:xfrm>
        </p:grpSpPr>
        <p:sp>
          <p:nvSpPr>
            <p:cNvPr id="11" name="Form 10">
              <a:extLst>
                <a:ext uri="{FF2B5EF4-FFF2-40B4-BE49-F238E27FC236}">
                  <a16:creationId xmlns:a16="http://schemas.microsoft.com/office/drawing/2014/main" id="{98EC92AB-E1A4-416A-ADBF-C848C16BDA82}"/>
                </a:ext>
              </a:extLst>
            </p:cNvPr>
            <p:cNvSpPr/>
            <p:nvPr/>
          </p:nvSpPr>
          <p:spPr>
            <a:xfrm>
              <a:off x="2200086" y="1368050"/>
              <a:ext cx="1672061" cy="1672061"/>
            </a:xfrm>
            <a:prstGeom prst="gear9">
              <a:avLst/>
            </a:prstGeom>
            <a:solidFill>
              <a:srgbClr val="800000">
                <a:alpha val="90000"/>
              </a:srgbClr>
            </a:solidFill>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sp>
        <p:sp>
          <p:nvSpPr>
            <p:cNvPr id="12" name="Form 4">
              <a:extLst>
                <a:ext uri="{FF2B5EF4-FFF2-40B4-BE49-F238E27FC236}">
                  <a16:creationId xmlns:a16="http://schemas.microsoft.com/office/drawing/2014/main" id="{849C0BB1-F928-4951-BC7C-6AD9C5935D91}"/>
                </a:ext>
              </a:extLst>
            </p:cNvPr>
            <p:cNvSpPr/>
            <p:nvPr/>
          </p:nvSpPr>
          <p:spPr>
            <a:xfrm>
              <a:off x="2430971" y="1759722"/>
              <a:ext cx="1253218" cy="859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600" b="1" kern="1200" dirty="0"/>
                <a:t>Geflüchtete</a:t>
              </a:r>
            </a:p>
          </p:txBody>
        </p:sp>
      </p:grpSp>
      <p:grpSp>
        <p:nvGrpSpPr>
          <p:cNvPr id="13" name="Gruppieren 12">
            <a:extLst>
              <a:ext uri="{FF2B5EF4-FFF2-40B4-BE49-F238E27FC236}">
                <a16:creationId xmlns:a16="http://schemas.microsoft.com/office/drawing/2014/main" id="{FBF037AE-8820-4787-98D9-C46182797621}"/>
              </a:ext>
            </a:extLst>
          </p:cNvPr>
          <p:cNvGrpSpPr/>
          <p:nvPr/>
        </p:nvGrpSpPr>
        <p:grpSpPr>
          <a:xfrm>
            <a:off x="4965047" y="3454978"/>
            <a:ext cx="2417676" cy="2190064"/>
            <a:chOff x="1842555" y="115167"/>
            <a:chExt cx="1888369" cy="1803754"/>
          </a:xfrm>
          <a:solidFill>
            <a:srgbClr val="00B050"/>
          </a:solidFill>
        </p:grpSpPr>
        <p:sp>
          <p:nvSpPr>
            <p:cNvPr id="14" name="Form 13">
              <a:extLst>
                <a:ext uri="{FF2B5EF4-FFF2-40B4-BE49-F238E27FC236}">
                  <a16:creationId xmlns:a16="http://schemas.microsoft.com/office/drawing/2014/main" id="{918A7E8E-0AF4-44C0-92CA-A984F858528A}"/>
                </a:ext>
              </a:extLst>
            </p:cNvPr>
            <p:cNvSpPr/>
            <p:nvPr/>
          </p:nvSpPr>
          <p:spPr>
            <a:xfrm rot="19654469">
              <a:off x="1842555" y="115167"/>
              <a:ext cx="1191475" cy="1191475"/>
            </a:xfrm>
            <a:prstGeom prst="gear6">
              <a:avLst/>
            </a:prstGeom>
            <a:solidFill>
              <a:srgbClr val="C30C0E"/>
            </a:solidFill>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sp>
        <p:sp>
          <p:nvSpPr>
            <p:cNvPr id="15" name="Form 4">
              <a:extLst>
                <a:ext uri="{FF2B5EF4-FFF2-40B4-BE49-F238E27FC236}">
                  <a16:creationId xmlns:a16="http://schemas.microsoft.com/office/drawing/2014/main" id="{74D373C5-9F60-4237-AD2C-2920978DAD40}"/>
                </a:ext>
              </a:extLst>
            </p:cNvPr>
            <p:cNvSpPr/>
            <p:nvPr/>
          </p:nvSpPr>
          <p:spPr>
            <a:xfrm>
              <a:off x="2640193" y="1467878"/>
              <a:ext cx="1090731" cy="45104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600" b="1" dirty="0">
                  <a:solidFill>
                    <a:schemeClr val="tx1"/>
                  </a:solidFill>
                </a:rPr>
                <a:t>Sozialarbeiter</a:t>
              </a:r>
            </a:p>
            <a:p>
              <a:pPr lvl="0" algn="ctr" defTabSz="622300">
                <a:lnSpc>
                  <a:spcPct val="90000"/>
                </a:lnSpc>
                <a:spcBef>
                  <a:spcPct val="0"/>
                </a:spcBef>
                <a:spcAft>
                  <a:spcPct val="35000"/>
                </a:spcAft>
              </a:pPr>
              <a:r>
                <a:rPr lang="de-DE" sz="1600" b="1" dirty="0">
                  <a:solidFill>
                    <a:schemeClr val="tx1"/>
                  </a:solidFill>
                </a:rPr>
                <a:t>-Innen</a:t>
              </a:r>
              <a:endParaRPr lang="de-DE" sz="1600" b="1" kern="1200" dirty="0">
                <a:solidFill>
                  <a:schemeClr val="tx1"/>
                </a:solidFill>
              </a:endParaRPr>
            </a:p>
          </p:txBody>
        </p:sp>
      </p:grpSp>
      <p:sp>
        <p:nvSpPr>
          <p:cNvPr id="16" name="Form 15">
            <a:extLst>
              <a:ext uri="{FF2B5EF4-FFF2-40B4-BE49-F238E27FC236}">
                <a16:creationId xmlns:a16="http://schemas.microsoft.com/office/drawing/2014/main" id="{2A645D9D-7E4C-4A24-8DAA-65C5DCEF235E}"/>
              </a:ext>
            </a:extLst>
          </p:cNvPr>
          <p:cNvSpPr/>
          <p:nvPr/>
        </p:nvSpPr>
        <p:spPr>
          <a:xfrm>
            <a:off x="7879437" y="3304466"/>
            <a:ext cx="1216044" cy="1216044"/>
          </a:xfrm>
          <a:prstGeom prst="gear6">
            <a:avLst/>
          </a:prstGeom>
          <a:solidFill>
            <a:schemeClr val="accent5"/>
          </a:solidFill>
        </p:spPr>
        <p:style>
          <a:lnRef idx="2">
            <a:schemeClr val="lt1">
              <a:hueOff val="0"/>
              <a:satOff val="0"/>
              <a:lumOff val="0"/>
              <a:alphaOff val="0"/>
            </a:schemeClr>
          </a:lnRef>
          <a:fillRef idx="1">
            <a:schemeClr val="accent6">
              <a:alpha val="90000"/>
              <a:hueOff val="0"/>
              <a:satOff val="0"/>
              <a:lumOff val="0"/>
              <a:alphaOff val="-20000"/>
            </a:schemeClr>
          </a:fillRef>
          <a:effectRef idx="0">
            <a:schemeClr val="accent6">
              <a:alpha val="90000"/>
              <a:hueOff val="0"/>
              <a:satOff val="0"/>
              <a:lumOff val="0"/>
              <a:alphaOff val="-20000"/>
            </a:schemeClr>
          </a:effectRef>
          <a:fontRef idx="minor">
            <a:schemeClr val="lt1"/>
          </a:fontRef>
        </p:style>
        <p:txBody>
          <a:bodyPr/>
          <a:lstStyle/>
          <a:p>
            <a:endParaRPr lang="de-DE" dirty="0"/>
          </a:p>
        </p:txBody>
      </p:sp>
      <p:sp>
        <p:nvSpPr>
          <p:cNvPr id="17" name="Textfeld 16">
            <a:extLst>
              <a:ext uri="{FF2B5EF4-FFF2-40B4-BE49-F238E27FC236}">
                <a16:creationId xmlns:a16="http://schemas.microsoft.com/office/drawing/2014/main" id="{41B4CA12-9705-4497-A1A8-4FDA1A4F9D7C}"/>
              </a:ext>
            </a:extLst>
          </p:cNvPr>
          <p:cNvSpPr txBox="1"/>
          <p:nvPr/>
        </p:nvSpPr>
        <p:spPr>
          <a:xfrm>
            <a:off x="7315490" y="2745128"/>
            <a:ext cx="1171969" cy="338554"/>
          </a:xfrm>
          <a:prstGeom prst="rect">
            <a:avLst/>
          </a:prstGeom>
          <a:noFill/>
        </p:spPr>
        <p:txBody>
          <a:bodyPr wrap="square" rtlCol="0">
            <a:spAutoFit/>
          </a:bodyPr>
          <a:lstStyle/>
          <a:p>
            <a:r>
              <a:rPr lang="de-DE" sz="1600" b="1" dirty="0"/>
              <a:t>Ehrenamt</a:t>
            </a:r>
          </a:p>
        </p:txBody>
      </p:sp>
      <p:sp>
        <p:nvSpPr>
          <p:cNvPr id="19" name="Textfeld 18">
            <a:extLst>
              <a:ext uri="{FF2B5EF4-FFF2-40B4-BE49-F238E27FC236}">
                <a16:creationId xmlns:a16="http://schemas.microsoft.com/office/drawing/2014/main" id="{771896ED-8025-408D-9BEC-97C8754910BE}"/>
              </a:ext>
            </a:extLst>
          </p:cNvPr>
          <p:cNvSpPr txBox="1"/>
          <p:nvPr/>
        </p:nvSpPr>
        <p:spPr>
          <a:xfrm>
            <a:off x="5236591" y="3954070"/>
            <a:ext cx="966034" cy="461665"/>
          </a:xfrm>
          <a:prstGeom prst="rect">
            <a:avLst/>
          </a:prstGeom>
          <a:noFill/>
        </p:spPr>
        <p:txBody>
          <a:bodyPr wrap="none" rtlCol="0">
            <a:spAutoFit/>
          </a:bodyPr>
          <a:lstStyle/>
          <a:p>
            <a:pPr algn="ctr"/>
            <a:r>
              <a:rPr lang="de-DE" sz="1200" b="1" dirty="0">
                <a:solidFill>
                  <a:schemeClr val="bg1"/>
                </a:solidFill>
              </a:rPr>
              <a:t>Pro Arbeit </a:t>
            </a:r>
          </a:p>
          <a:p>
            <a:pPr algn="ctr"/>
            <a:r>
              <a:rPr lang="de-DE" sz="1200" b="1" dirty="0">
                <a:solidFill>
                  <a:schemeClr val="bg1"/>
                </a:solidFill>
              </a:rPr>
              <a:t>(AöR)</a:t>
            </a:r>
          </a:p>
        </p:txBody>
      </p:sp>
      <p:grpSp>
        <p:nvGrpSpPr>
          <p:cNvPr id="20" name="Gruppieren 19">
            <a:extLst>
              <a:ext uri="{FF2B5EF4-FFF2-40B4-BE49-F238E27FC236}">
                <a16:creationId xmlns:a16="http://schemas.microsoft.com/office/drawing/2014/main" id="{F2533D99-7193-442F-8586-7EFC82BC199D}"/>
              </a:ext>
            </a:extLst>
          </p:cNvPr>
          <p:cNvGrpSpPr/>
          <p:nvPr/>
        </p:nvGrpSpPr>
        <p:grpSpPr>
          <a:xfrm>
            <a:off x="6481139" y="1181835"/>
            <a:ext cx="1583682" cy="1437131"/>
            <a:chOff x="1792207" y="149186"/>
            <a:chExt cx="1374301" cy="1318235"/>
          </a:xfrm>
          <a:solidFill>
            <a:schemeClr val="accent4">
              <a:lumMod val="60000"/>
              <a:lumOff val="40000"/>
            </a:schemeClr>
          </a:solidFill>
        </p:grpSpPr>
        <p:sp>
          <p:nvSpPr>
            <p:cNvPr id="21" name="Form 20">
              <a:extLst>
                <a:ext uri="{FF2B5EF4-FFF2-40B4-BE49-F238E27FC236}">
                  <a16:creationId xmlns:a16="http://schemas.microsoft.com/office/drawing/2014/main" id="{62BB98C0-81B2-4D75-BEBC-61404913C074}"/>
                </a:ext>
              </a:extLst>
            </p:cNvPr>
            <p:cNvSpPr/>
            <p:nvPr/>
          </p:nvSpPr>
          <p:spPr>
            <a:xfrm rot="20700000">
              <a:off x="1792207" y="149186"/>
              <a:ext cx="1374301" cy="1318235"/>
            </a:xfrm>
            <a:prstGeom prst="gear6">
              <a:avLst/>
            </a:prstGeom>
            <a:grpFill/>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sp>
        <p:sp>
          <p:nvSpPr>
            <p:cNvPr id="22" name="Form 4">
              <a:extLst>
                <a:ext uri="{FF2B5EF4-FFF2-40B4-BE49-F238E27FC236}">
                  <a16:creationId xmlns:a16="http://schemas.microsoft.com/office/drawing/2014/main" id="{A58A4587-94D1-49E6-BE1E-E14612548C38}"/>
                </a:ext>
              </a:extLst>
            </p:cNvPr>
            <p:cNvSpPr/>
            <p:nvPr/>
          </p:nvSpPr>
          <p:spPr>
            <a:xfrm>
              <a:off x="2017114" y="624096"/>
              <a:ext cx="924486" cy="4108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200" b="1" kern="1200" dirty="0">
                  <a:solidFill>
                    <a:schemeClr val="tx1"/>
                  </a:solidFill>
                </a:rPr>
                <a:t>Immobilien Management</a:t>
              </a:r>
            </a:p>
          </p:txBody>
        </p:sp>
      </p:grpSp>
      <p:grpSp>
        <p:nvGrpSpPr>
          <p:cNvPr id="23" name="Gruppieren 22">
            <a:extLst>
              <a:ext uri="{FF2B5EF4-FFF2-40B4-BE49-F238E27FC236}">
                <a16:creationId xmlns:a16="http://schemas.microsoft.com/office/drawing/2014/main" id="{AF830827-8BFA-4FD1-A77D-AEE3EF6F99CF}"/>
              </a:ext>
            </a:extLst>
          </p:cNvPr>
          <p:cNvGrpSpPr/>
          <p:nvPr/>
        </p:nvGrpSpPr>
        <p:grpSpPr>
          <a:xfrm>
            <a:off x="7412288" y="4363770"/>
            <a:ext cx="1464862" cy="1459863"/>
            <a:chOff x="2117683" y="1368050"/>
            <a:chExt cx="1672061" cy="1672061"/>
          </a:xfrm>
          <a:solidFill>
            <a:schemeClr val="accent4">
              <a:lumMod val="60000"/>
              <a:lumOff val="40000"/>
            </a:schemeClr>
          </a:solidFill>
        </p:grpSpPr>
        <p:sp>
          <p:nvSpPr>
            <p:cNvPr id="24" name="Form 23">
              <a:extLst>
                <a:ext uri="{FF2B5EF4-FFF2-40B4-BE49-F238E27FC236}">
                  <a16:creationId xmlns:a16="http://schemas.microsoft.com/office/drawing/2014/main" id="{62D003D2-8BC9-49C9-8F5E-B455A5B62462}"/>
                </a:ext>
              </a:extLst>
            </p:cNvPr>
            <p:cNvSpPr/>
            <p:nvPr/>
          </p:nvSpPr>
          <p:spPr>
            <a:xfrm>
              <a:off x="2117683" y="1368050"/>
              <a:ext cx="1672061" cy="1672061"/>
            </a:xfrm>
            <a:prstGeom prst="gear9">
              <a:avLst/>
            </a:prstGeom>
            <a:grpFill/>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sp>
        <p:sp>
          <p:nvSpPr>
            <p:cNvPr id="25" name="Form 4">
              <a:extLst>
                <a:ext uri="{FF2B5EF4-FFF2-40B4-BE49-F238E27FC236}">
                  <a16:creationId xmlns:a16="http://schemas.microsoft.com/office/drawing/2014/main" id="{C1F0EB4C-5E20-43E8-9CA5-DFFF4A451F3E}"/>
                </a:ext>
              </a:extLst>
            </p:cNvPr>
            <p:cNvSpPr/>
            <p:nvPr/>
          </p:nvSpPr>
          <p:spPr>
            <a:xfrm>
              <a:off x="2416364" y="1805682"/>
              <a:ext cx="1074698" cy="7467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200" b="1" kern="1200" dirty="0">
                  <a:solidFill>
                    <a:schemeClr val="tx1"/>
                  </a:solidFill>
                </a:rPr>
                <a:t>Stabstelle Integration</a:t>
              </a:r>
            </a:p>
          </p:txBody>
        </p:sp>
      </p:grpSp>
      <p:sp>
        <p:nvSpPr>
          <p:cNvPr id="26" name="Form 4">
            <a:extLst>
              <a:ext uri="{FF2B5EF4-FFF2-40B4-BE49-F238E27FC236}">
                <a16:creationId xmlns:a16="http://schemas.microsoft.com/office/drawing/2014/main" id="{19871039-63D0-4605-A3D0-F1D16E04972D}"/>
              </a:ext>
            </a:extLst>
          </p:cNvPr>
          <p:cNvSpPr/>
          <p:nvPr/>
        </p:nvSpPr>
        <p:spPr>
          <a:xfrm>
            <a:off x="5760751" y="2629633"/>
            <a:ext cx="1162952" cy="569544"/>
          </a:xfrm>
          <a:prstGeom prst="rect">
            <a:avLst/>
          </a:prstGeom>
          <a:grpFill/>
          <a:ln>
            <a:noFill/>
          </a:ln>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200" b="1" kern="1200" dirty="0">
                <a:solidFill>
                  <a:schemeClr val="tx1"/>
                </a:solidFill>
              </a:rPr>
              <a:t>Projektstelle  Gemeinwesen</a:t>
            </a:r>
          </a:p>
        </p:txBody>
      </p:sp>
      <p:sp>
        <p:nvSpPr>
          <p:cNvPr id="28" name="Textfeld 27">
            <a:extLst>
              <a:ext uri="{FF2B5EF4-FFF2-40B4-BE49-F238E27FC236}">
                <a16:creationId xmlns:a16="http://schemas.microsoft.com/office/drawing/2014/main" id="{879EBDDD-D5B3-422D-991C-5EA11DE590E9}"/>
              </a:ext>
            </a:extLst>
          </p:cNvPr>
          <p:cNvSpPr txBox="1"/>
          <p:nvPr/>
        </p:nvSpPr>
        <p:spPr>
          <a:xfrm>
            <a:off x="7875156" y="3593710"/>
            <a:ext cx="1287745" cy="646331"/>
          </a:xfrm>
          <a:prstGeom prst="rect">
            <a:avLst/>
          </a:prstGeom>
          <a:noFill/>
        </p:spPr>
        <p:txBody>
          <a:bodyPr wrap="square" rtlCol="0">
            <a:spAutoFit/>
          </a:bodyPr>
          <a:lstStyle/>
          <a:p>
            <a:pPr algn="ctr"/>
            <a:r>
              <a:rPr lang="de-DE" b="1" dirty="0"/>
              <a:t>Formularhilfe</a:t>
            </a:r>
          </a:p>
        </p:txBody>
      </p:sp>
      <p:sp>
        <p:nvSpPr>
          <p:cNvPr id="27" name="Textfeld 26">
            <a:extLst>
              <a:ext uri="{FF2B5EF4-FFF2-40B4-BE49-F238E27FC236}">
                <a16:creationId xmlns:a16="http://schemas.microsoft.com/office/drawing/2014/main" id="{3720BB56-0CAF-4CD6-A034-BCA81CA32678}"/>
              </a:ext>
            </a:extLst>
          </p:cNvPr>
          <p:cNvSpPr txBox="1"/>
          <p:nvPr/>
        </p:nvSpPr>
        <p:spPr>
          <a:xfrm>
            <a:off x="1259631" y="260648"/>
            <a:ext cx="6624736" cy="646331"/>
          </a:xfrm>
          <a:prstGeom prst="rect">
            <a:avLst/>
          </a:prstGeom>
          <a:noFill/>
        </p:spPr>
        <p:txBody>
          <a:bodyPr wrap="square" rtlCol="0">
            <a:spAutoFit/>
          </a:bodyPr>
          <a:lstStyle/>
          <a:p>
            <a:pPr algn="ctr"/>
            <a:r>
              <a:rPr lang="de-DE" sz="3600" b="1" dirty="0">
                <a:solidFill>
                  <a:srgbClr val="800000"/>
                </a:solidFill>
              </a:rPr>
              <a:t>1. Sozialraumorientierung</a:t>
            </a:r>
          </a:p>
        </p:txBody>
      </p:sp>
    </p:spTree>
    <p:custDataLst>
      <p:tags r:id="rId1"/>
    </p:custDataLst>
    <p:extLst>
      <p:ext uri="{BB962C8B-B14F-4D97-AF65-F5344CB8AC3E}">
        <p14:creationId xmlns:p14="http://schemas.microsoft.com/office/powerpoint/2010/main" val="410249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7" grpId="0"/>
      <p:bldP spid="19" grpId="0"/>
      <p:bldP spid="26" grpId="0" animBg="1"/>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6"/>
</p:tagLst>
</file>

<file path=ppt/tags/tag2.xml><?xml version="1.0" encoding="utf-8"?>
<p:tagLst xmlns:a="http://schemas.openxmlformats.org/drawingml/2006/main" xmlns:r="http://schemas.openxmlformats.org/officeDocument/2006/relationships" xmlns:p="http://schemas.openxmlformats.org/presentationml/2006/main">
  <p:tag name="TIMING" val="|2.5|20.2|18.1"/>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17.1|8.1|10.2|2.5"/>
</p:tagLst>
</file>

<file path=ppt/tags/tag5.xml><?xml version="1.0" encoding="utf-8"?>
<p:tagLst xmlns:a="http://schemas.openxmlformats.org/drawingml/2006/main" xmlns:r="http://schemas.openxmlformats.org/officeDocument/2006/relationships" xmlns:p="http://schemas.openxmlformats.org/presentationml/2006/main">
  <p:tag name="TIMING" val="|1.2|55.5|1.1|40.5|1.1|20|0.7|13.6|1.4|4.4"/>
</p:tagLst>
</file>

<file path=ppt/tags/tag6.xml><?xml version="1.0" encoding="utf-8"?>
<p:tagLst xmlns:a="http://schemas.openxmlformats.org/drawingml/2006/main" xmlns:r="http://schemas.openxmlformats.org/officeDocument/2006/relationships" xmlns:p="http://schemas.openxmlformats.org/presentationml/2006/main">
  <p:tag name="TIMING" val="|2|27.4"/>
</p:tagLst>
</file>

<file path=ppt/tags/tag7.xml><?xml version="1.0" encoding="utf-8"?>
<p:tagLst xmlns:a="http://schemas.openxmlformats.org/drawingml/2006/main" xmlns:r="http://schemas.openxmlformats.org/officeDocument/2006/relationships" xmlns:p="http://schemas.openxmlformats.org/presentationml/2006/main">
  <p:tag name="TIMING" val="|1.7|0.5|0.6|0.6|1|0.8"/>
</p:tagLst>
</file>

<file path=ppt/theme/theme1.xml><?xml version="1.0" encoding="utf-8"?>
<a:theme xmlns:a="http://schemas.openxmlformats.org/drawingml/2006/main" name="Haemera">
  <a:themeElements>
    <a:clrScheme name="Haemer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Haemer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emer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1962</Words>
  <Application>Microsoft Office PowerPoint</Application>
  <PresentationFormat>Bildschirmpräsentation (4:3)</PresentationFormat>
  <Paragraphs>267</Paragraphs>
  <Slides>27</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Calibri</vt:lpstr>
      <vt:lpstr>Franklin Gothic Book</vt:lpstr>
      <vt:lpstr>Symbol</vt:lpstr>
      <vt:lpstr>Wingdings 2</vt:lpstr>
      <vt:lpstr>Haemera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ProArbeit Kreis Offenbach AöR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Uddin, Imad</dc:creator>
  <cp:lastModifiedBy>Imad Uddin</cp:lastModifiedBy>
  <cp:revision>103</cp:revision>
  <cp:lastPrinted>2016-06-02T09:21:30Z</cp:lastPrinted>
  <dcterms:created xsi:type="dcterms:W3CDTF">2019-04-01T10:02:47Z</dcterms:created>
  <dcterms:modified xsi:type="dcterms:W3CDTF">2019-04-09T23:40:32Z</dcterms:modified>
</cp:coreProperties>
</file>