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9" r:id="rId4"/>
    <p:sldId id="260" r:id="rId5"/>
    <p:sldId id="263" r:id="rId6"/>
    <p:sldId id="261" r:id="rId7"/>
    <p:sldId id="262" r:id="rId8"/>
    <p:sldId id="266" r:id="rId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>
      <p:cViewPr varScale="1">
        <p:scale>
          <a:sx n="152" d="100"/>
          <a:sy n="152" d="100"/>
        </p:scale>
        <p:origin x="48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Menschen mit Grundbildungsbedarf in </a:t>
            </a:r>
            <a:r>
              <a:rPr lang="de-DE" dirty="0" smtClean="0"/>
              <a:t>Deutschland</a:t>
            </a:r>
          </a:p>
          <a:p>
            <a:pPr>
              <a:defRPr/>
            </a:pPr>
            <a:r>
              <a:rPr lang="de-DE" sz="1400" dirty="0" smtClean="0"/>
              <a:t>(erwerbsfähige</a:t>
            </a:r>
            <a:r>
              <a:rPr lang="de-DE" sz="1400" baseline="0" dirty="0" smtClean="0"/>
              <a:t> Bevölkerung zw. 18 und 64 Jahren)</a:t>
            </a:r>
            <a:endParaRPr lang="de-DE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Funktionale Analphabeten in Deutschland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398-44A5-B35C-013B4D6AC8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398-44A5-B35C-013B4D6AC8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993-46D9-8C88-AC9934DC92FE}"/>
              </c:ext>
            </c:extLst>
          </c:dPt>
          <c:dLbls>
            <c:dLbl>
              <c:idx val="0"/>
              <c:layout>
                <c:manualLayout>
                  <c:x val="-6.2014666123787088E-2"/>
                  <c:y val="9.7474396886869832E-2"/>
                </c:manualLayout>
              </c:layout>
              <c:tx>
                <c:rich>
                  <a:bodyPr/>
                  <a:lstStyle/>
                  <a:p>
                    <a:fld id="{C3DDA4A3-5EDA-48AF-8729-F8B69E46014F}" type="PERCENTAGE">
                      <a:rPr lang="en-US" smtClean="0"/>
                      <a:pPr/>
                      <a:t>[PROZENTSATZ]</a:t>
                    </a:fld>
                    <a:r>
                      <a:rPr lang="en-US" dirty="0" smtClean="0"/>
                      <a:t> od. 13,3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Mio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98-44A5-B35C-013B4D6AC89C}"/>
                </c:ext>
              </c:extLst>
            </c:dLbl>
            <c:dLbl>
              <c:idx val="1"/>
              <c:layout>
                <c:manualLayout>
                  <c:x val="-6.1166329460256921E-2"/>
                  <c:y val="-0.13896009394476835"/>
                </c:manualLayout>
              </c:layout>
              <c:tx>
                <c:rich>
                  <a:bodyPr/>
                  <a:lstStyle/>
                  <a:p>
                    <a:fld id="{BA9BE88A-3AC6-45C5-8527-F93950CCAA40}" type="PERCENTAGE">
                      <a:rPr lang="en-US" smtClean="0"/>
                      <a:pPr/>
                      <a:t>[PROZENTSATZ]</a:t>
                    </a:fld>
                    <a:r>
                      <a:rPr lang="en-US" dirty="0" smtClean="0"/>
                      <a:t> od. 7,5 Mio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98-44A5-B35C-013B4D6AC89C}"/>
                </c:ext>
              </c:extLst>
            </c:dLbl>
            <c:dLbl>
              <c:idx val="2"/>
              <c:layout>
                <c:manualLayout>
                  <c:x val="0.12392060803915432"/>
                  <c:y val="-0.14981064024997348"/>
                </c:manualLayout>
              </c:layout>
              <c:tx>
                <c:rich>
                  <a:bodyPr/>
                  <a:lstStyle/>
                  <a:p>
                    <a:fld id="{F95F2790-2B36-492B-9450-7C2491D913C4}" type="PERCENTAGE">
                      <a:rPr lang="en-US" smtClean="0"/>
                      <a:pPr/>
                      <a:t>[PROZENTSATZ]</a:t>
                    </a:fld>
                    <a:r>
                      <a:rPr lang="en-US" smtClean="0"/>
                      <a:t> od. 30,8</a:t>
                    </a:r>
                    <a:r>
                      <a:rPr lang="en-US" baseline="0" smtClean="0"/>
                      <a:t> Mio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93-46D9-8C88-AC9934DC92F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Fehlerhaftes Schreiben</c:v>
                </c:pt>
                <c:pt idx="1">
                  <c:v>Funktionale Analphabeten</c:v>
                </c:pt>
                <c:pt idx="2">
                  <c:v>Keine Lese- und Schreibprobleme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26</c:v>
                </c:pt>
                <c:pt idx="1">
                  <c:v>14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3-46D9-8C88-AC9934DC92F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26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37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39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01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35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68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06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70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37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41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F805-A275-4C14-877E-EB78B64790B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F1209-2AE2-4627-B1F3-30759FA4E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46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phabetisierung.d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undbildung.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epb.uni-hamburg.de/le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Grundbildung 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63229"/>
            <a:ext cx="5682835" cy="3835374"/>
          </a:xfrm>
        </p:spPr>
      </p:pic>
    </p:spTree>
    <p:extLst>
      <p:ext uri="{BB962C8B-B14F-4D97-AF65-F5344CB8AC3E}">
        <p14:creationId xmlns:p14="http://schemas.microsoft.com/office/powerpoint/2010/main" val="10571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1590"/>
            <a:ext cx="7412286" cy="3644116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Grundbildung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3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20359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Menschen mit Grundbildungsbedarf (Funktionale Analphabeten)</a:t>
            </a:r>
          </a:p>
          <a:p>
            <a:pPr lvl="1"/>
            <a:r>
              <a:rPr lang="de-DE" sz="2000" dirty="0">
                <a:solidFill>
                  <a:srgbClr val="00B050"/>
                </a:solidFill>
              </a:rPr>
              <a:t>e</a:t>
            </a:r>
            <a:r>
              <a:rPr lang="de-DE" sz="2000" dirty="0" smtClean="0">
                <a:solidFill>
                  <a:srgbClr val="00B050"/>
                </a:solidFill>
              </a:rPr>
              <a:t>inzelne Buchstaben, Wörter oder Sätze lesen</a:t>
            </a:r>
            <a:r>
              <a:rPr lang="de-DE" sz="2000" dirty="0" smtClean="0"/>
              <a:t>, </a:t>
            </a:r>
            <a:r>
              <a:rPr lang="de-DE" sz="2000" dirty="0" smtClean="0">
                <a:solidFill>
                  <a:srgbClr val="FF0000"/>
                </a:solidFill>
              </a:rPr>
              <a:t>keine zusammenhängende Texte</a:t>
            </a:r>
          </a:p>
          <a:p>
            <a:pPr lvl="1"/>
            <a:r>
              <a:rPr lang="de-DE" sz="2000" dirty="0" smtClean="0"/>
              <a:t>Schriftsprachliche Kompetenzen niedriger, als Selbstverständnis gesellschaftlicher Anforderungen</a:t>
            </a:r>
          </a:p>
          <a:p>
            <a:pPr lvl="1"/>
            <a:r>
              <a:rPr lang="de-DE" sz="2000" dirty="0" smtClean="0"/>
              <a:t>Lesen, Schreiben, Rechnen, PC-Kenntnisse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74252"/>
            <a:ext cx="2432272" cy="1364187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Grundbildung 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843920" y="469677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3"/>
              </a:rPr>
              <a:t>www.alphabetisierung.de</a:t>
            </a:r>
            <a:endParaRPr lang="de-DE" sz="600" dirty="0"/>
          </a:p>
          <a:p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25660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Grundbildung 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413943"/>
              </p:ext>
            </p:extLst>
          </p:nvPr>
        </p:nvGraphicFramePr>
        <p:xfrm>
          <a:off x="755576" y="1907540"/>
          <a:ext cx="7643192" cy="268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55576" y="1050290"/>
            <a:ext cx="764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Leo-Level-</a:t>
            </a:r>
            <a:r>
              <a:rPr lang="de-DE" b="1" dirty="0" err="1" smtClean="0"/>
              <a:t>One</a:t>
            </a:r>
            <a:r>
              <a:rPr lang="de-DE" b="1" dirty="0" smtClean="0"/>
              <a:t>-Studie (2011)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Uni Hamburg im Auftrag gegeben vom Bildungsministerium für Bildung und Forschung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8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Grundbildung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3762" y="1203598"/>
            <a:ext cx="8229600" cy="339447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„Nationalen </a:t>
            </a:r>
            <a:r>
              <a:rPr lang="de-DE" sz="2400" dirty="0"/>
              <a:t>Dekade für Alphabetisierung und Grundbildung</a:t>
            </a:r>
            <a:r>
              <a:rPr lang="de-DE" sz="2400" dirty="0" smtClean="0"/>
              <a:t>“ </a:t>
            </a:r>
          </a:p>
          <a:p>
            <a:pPr marL="457200" lvl="1" indent="0">
              <a:buNone/>
            </a:pPr>
            <a:r>
              <a:rPr lang="de-DE" sz="1800" dirty="0" smtClean="0"/>
              <a:t>Verstärkter Einsatz von Bund, Länder </a:t>
            </a:r>
          </a:p>
          <a:p>
            <a:pPr marL="457200" lvl="1" indent="0">
              <a:buNone/>
            </a:pPr>
            <a:r>
              <a:rPr lang="de-DE" sz="1800" dirty="0" smtClean="0"/>
              <a:t>und Partner, um Grundbildung</a:t>
            </a:r>
          </a:p>
          <a:p>
            <a:pPr marL="457200" lvl="1" indent="0">
              <a:buNone/>
            </a:pPr>
            <a:r>
              <a:rPr lang="de-DE" sz="1800" dirty="0" smtClean="0"/>
              <a:t>in Deutschland zu verbessern</a:t>
            </a:r>
          </a:p>
          <a:p>
            <a:endParaRPr lang="de-DE" sz="2400" dirty="0" smtClean="0"/>
          </a:p>
          <a:p>
            <a:r>
              <a:rPr lang="de-DE" sz="2400" dirty="0" smtClean="0"/>
              <a:t>Pro Arbeit: </a:t>
            </a:r>
          </a:p>
          <a:p>
            <a:pPr lvl="1"/>
            <a:r>
              <a:rPr lang="de-DE" sz="1800" dirty="0" err="1" smtClean="0"/>
              <a:t>Maßnahmeabbruch</a:t>
            </a:r>
            <a:r>
              <a:rPr lang="de-DE" sz="1800" dirty="0" smtClean="0"/>
              <a:t> verhindern</a:t>
            </a:r>
            <a:endParaRPr lang="de-DE" sz="1800" dirty="0"/>
          </a:p>
          <a:p>
            <a:pPr lvl="2"/>
            <a:r>
              <a:rPr lang="de-DE" sz="1400" dirty="0" smtClean="0"/>
              <a:t>Erkennen und Tabu brechen </a:t>
            </a:r>
            <a:endParaRPr lang="de-DE" sz="1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42" y="1819591"/>
            <a:ext cx="2361828" cy="156471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62836" y="1779662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</a:t>
            </a:r>
            <a:r>
              <a:rPr lang="de-DE" sz="1000" dirty="0" smtClean="0"/>
              <a:t>kultusministerium.hessen.de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56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Grundbildung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2955775"/>
          </a:xfrm>
        </p:spPr>
        <p:txBody>
          <a:bodyPr>
            <a:normAutofit/>
          </a:bodyPr>
          <a:lstStyle/>
          <a:p>
            <a:r>
              <a:rPr lang="de-DE" sz="2800" dirty="0" smtClean="0"/>
              <a:t>Diagnostik Grundbildung Volkshochschule</a:t>
            </a:r>
          </a:p>
          <a:p>
            <a:endParaRPr lang="de-DE" sz="2800" dirty="0" smtClean="0"/>
          </a:p>
          <a:p>
            <a:r>
              <a:rPr lang="de-DE" sz="2800" dirty="0" smtClean="0"/>
              <a:t>Testphase </a:t>
            </a:r>
            <a:r>
              <a:rPr lang="de-DE" sz="2800" dirty="0"/>
              <a:t>Alpha-Kurzdiagnostik(zu finden unter </a:t>
            </a:r>
            <a:r>
              <a:rPr lang="de-DE" sz="2800" dirty="0" smtClean="0">
                <a:hlinkClick r:id="rId2"/>
              </a:rPr>
              <a:t>www.grundbildung.de</a:t>
            </a:r>
            <a:r>
              <a:rPr lang="de-DE" sz="2800" dirty="0" smtClean="0"/>
              <a:t>) </a:t>
            </a:r>
            <a:r>
              <a:rPr lang="de-DE" sz="2800" dirty="0"/>
              <a:t>in der Aktivierungswerkstatt </a:t>
            </a:r>
          </a:p>
          <a:p>
            <a:r>
              <a:rPr lang="de-DE" u="sng" dirty="0" smtClean="0"/>
              <a:t>Über externe Lösung</a:t>
            </a:r>
            <a:endParaRPr lang="de-DE" u="sng" dirty="0" smtClean="0"/>
          </a:p>
        </p:txBody>
      </p:sp>
    </p:spTree>
    <p:extLst>
      <p:ext uri="{BB962C8B-B14F-4D97-AF65-F5344CB8AC3E}">
        <p14:creationId xmlns:p14="http://schemas.microsoft.com/office/powerpoint/2010/main" val="28241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pPr algn="ctr"/>
            <a:endParaRPr lang="de-DE" dirty="0" smtClean="0"/>
          </a:p>
          <a:p>
            <a:pPr marL="0" indent="0" algn="ctr">
              <a:buNone/>
            </a:pPr>
            <a:r>
              <a:rPr lang="de-DE" sz="2800" dirty="0" smtClean="0"/>
              <a:t>Veröffentlichung der Nachfolgestudie am </a:t>
            </a:r>
            <a:r>
              <a:rPr lang="de-DE" sz="2800" dirty="0"/>
              <a:t>07.05.2019</a:t>
            </a:r>
            <a:endParaRPr lang="de-DE" sz="2800" dirty="0" smtClean="0"/>
          </a:p>
          <a:p>
            <a:pPr marL="0" indent="0" algn="ctr">
              <a:buNone/>
            </a:pPr>
            <a:r>
              <a:rPr lang="de-DE" b="1" dirty="0" smtClean="0"/>
              <a:t>„Leo 2018“ </a:t>
            </a:r>
            <a:r>
              <a:rPr lang="de-DE" dirty="0" smtClean="0"/>
              <a:t>der Leo – Level-</a:t>
            </a:r>
            <a:r>
              <a:rPr lang="de-DE" dirty="0" err="1" smtClean="0"/>
              <a:t>One</a:t>
            </a:r>
            <a:r>
              <a:rPr lang="de-DE" dirty="0"/>
              <a:t> Studie</a:t>
            </a:r>
            <a:r>
              <a:rPr lang="de-DE" dirty="0" smtClean="0"/>
              <a:t>:</a:t>
            </a:r>
          </a:p>
          <a:p>
            <a:pPr marL="0" indent="0" algn="ctr">
              <a:buNone/>
            </a:pPr>
            <a:r>
              <a:rPr lang="de-DE" dirty="0" smtClean="0"/>
              <a:t> </a:t>
            </a:r>
            <a:r>
              <a:rPr lang="de-DE" dirty="0">
                <a:hlinkClick r:id="rId2"/>
              </a:rPr>
              <a:t>http://blogs.epb.uni-hamburg.de/leo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Grundbildung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0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Vielen Dank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63229"/>
            <a:ext cx="2654358" cy="3709893"/>
          </a:xfrm>
        </p:spPr>
      </p:pic>
      <p:sp>
        <p:nvSpPr>
          <p:cNvPr id="3" name="Textfeld 2"/>
          <p:cNvSpPr txBox="1"/>
          <p:nvPr/>
        </p:nvSpPr>
        <p:spPr>
          <a:xfrm>
            <a:off x="457200" y="1347614"/>
            <a:ext cx="47525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Kontakte Kompetenzteam Grundbildung:</a:t>
            </a:r>
          </a:p>
          <a:p>
            <a:endParaRPr lang="de-DE" sz="1600" dirty="0"/>
          </a:p>
          <a:p>
            <a:r>
              <a:rPr lang="de-DE" sz="1600" b="1" dirty="0" smtClean="0"/>
              <a:t>Frau </a:t>
            </a:r>
            <a:r>
              <a:rPr lang="de-DE" sz="1600" b="1" dirty="0" err="1" smtClean="0"/>
              <a:t>Sossyale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Özedemir</a:t>
            </a:r>
            <a:r>
              <a:rPr lang="de-DE" sz="1600" b="1" dirty="0" smtClean="0"/>
              <a:t> (46PLUS) </a:t>
            </a:r>
            <a:r>
              <a:rPr lang="de-DE" sz="1600" dirty="0" smtClean="0">
                <a:solidFill>
                  <a:srgbClr val="3333FF"/>
                </a:solidFill>
              </a:rPr>
              <a:t>s.oezedemir@proarbeit-kreis-of.de</a:t>
            </a:r>
          </a:p>
          <a:p>
            <a:r>
              <a:rPr lang="de-DE" sz="1600" b="1" dirty="0" smtClean="0"/>
              <a:t>Frau Beatrice Rosenhahn (Ü25) </a:t>
            </a:r>
            <a:r>
              <a:rPr lang="de-DE" sz="1600" dirty="0" smtClean="0">
                <a:solidFill>
                  <a:srgbClr val="3333FF"/>
                </a:solidFill>
              </a:rPr>
              <a:t>b.rosenhahn@proarbeit-kreis-of.de</a:t>
            </a:r>
            <a:endParaRPr lang="de-DE" sz="1600" dirty="0">
              <a:solidFill>
                <a:srgbClr val="3333FF"/>
              </a:solidFill>
            </a:endParaRPr>
          </a:p>
          <a:p>
            <a:r>
              <a:rPr lang="de-DE" sz="1600" b="1" dirty="0" smtClean="0"/>
              <a:t>Frau Yvonne Wetzel (</a:t>
            </a:r>
            <a:r>
              <a:rPr lang="de-DE" sz="1600" b="1" smtClean="0"/>
              <a:t>U25)</a:t>
            </a:r>
            <a:endParaRPr lang="de-DE" sz="1600" b="1" dirty="0" smtClean="0"/>
          </a:p>
          <a:p>
            <a:r>
              <a:rPr lang="de-DE" sz="1600" dirty="0" smtClean="0">
                <a:solidFill>
                  <a:srgbClr val="3333FF"/>
                </a:solidFill>
              </a:rPr>
              <a:t>y.wetzel@proarbeit-kreis-of.de</a:t>
            </a:r>
            <a:endParaRPr lang="de-DE" sz="1600" dirty="0">
              <a:solidFill>
                <a:srgbClr val="3333FF"/>
              </a:solidFill>
            </a:endParaRPr>
          </a:p>
          <a:p>
            <a:r>
              <a:rPr lang="de-DE" sz="1600" b="1" dirty="0" smtClean="0"/>
              <a:t>Herr Steffen Renner (Reha-SB)</a:t>
            </a:r>
          </a:p>
          <a:p>
            <a:r>
              <a:rPr lang="de-DE" sz="1600" dirty="0" smtClean="0">
                <a:solidFill>
                  <a:srgbClr val="3333FF"/>
                </a:solidFill>
              </a:rPr>
              <a:t>s.renner@proarbeit-kreis-of.de</a:t>
            </a:r>
            <a:endParaRPr lang="de-DE" sz="1600" dirty="0">
              <a:solidFill>
                <a:srgbClr val="3333FF"/>
              </a:solidFill>
            </a:endParaRPr>
          </a:p>
          <a:p>
            <a:r>
              <a:rPr lang="de-DE" sz="1600" b="1" dirty="0" smtClean="0"/>
              <a:t>Herr Jens Lee (EGL)</a:t>
            </a:r>
          </a:p>
          <a:p>
            <a:r>
              <a:rPr lang="de-DE" sz="1600" dirty="0" smtClean="0">
                <a:solidFill>
                  <a:srgbClr val="3333FF"/>
                </a:solidFill>
              </a:rPr>
              <a:t>j.lee@proarbeit-kreis-of.de</a:t>
            </a:r>
            <a:endParaRPr lang="de-DE" sz="1600" dirty="0">
              <a:solidFill>
                <a:srgbClr val="3333FF"/>
              </a:solidFill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480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PA_Vorlage_2016_PowerPoint_16zu9</Template>
  <TotalTime>0</TotalTime>
  <Words>200</Words>
  <Application>Microsoft Office PowerPoint</Application>
  <PresentationFormat>Bildschirmpräsentation (16:9)</PresentationFormat>
  <Paragraphs>47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</vt:lpstr>
      <vt:lpstr>Grundbildung </vt:lpstr>
      <vt:lpstr>Grundbildung </vt:lpstr>
      <vt:lpstr>Grundbildung </vt:lpstr>
      <vt:lpstr>Grundbildung </vt:lpstr>
      <vt:lpstr>Grundbildung </vt:lpstr>
      <vt:lpstr>Grundbildung </vt:lpstr>
      <vt:lpstr>Grundbildung </vt:lpstr>
      <vt:lpstr>Vielen Dank</vt:lpstr>
    </vt:vector>
  </TitlesOfParts>
  <Company>Pro Arbeit - Kreis Offenbach AöR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Lee, Jens</dc:creator>
  <cp:lastModifiedBy>Lee, Jens</cp:lastModifiedBy>
  <cp:revision>17</cp:revision>
  <dcterms:created xsi:type="dcterms:W3CDTF">2019-04-09T12:29:58Z</dcterms:created>
  <dcterms:modified xsi:type="dcterms:W3CDTF">2019-04-11T05:11:38Z</dcterms:modified>
</cp:coreProperties>
</file>