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3" r:id="rId7"/>
    <p:sldId id="262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0000"/>
    <a:srgbClr val="6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12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6DC130-71B5-4226-B805-CF7CEED7AC79}" type="datetimeFigureOut">
              <a:rPr lang="de-DE" smtClean="0"/>
              <a:t>23.04.2019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842149-5E30-427F-8C20-8B1368CFDB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4564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42149-5E30-427F-8C20-8B1368CFDB16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81463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0" y="4444093"/>
            <a:ext cx="5486400" cy="3600450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42149-5E30-427F-8C20-8B1368CFDB16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55412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0" y="4444093"/>
            <a:ext cx="5486400" cy="3600450"/>
          </a:xfrm>
        </p:spPr>
        <p:txBody>
          <a:bodyPr/>
          <a:lstStyle/>
          <a:p>
            <a:endParaRPr lang="de-DE" i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42149-5E30-427F-8C20-8B1368CFDB16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533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42149-5E30-427F-8C20-8B1368CFDB16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64479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0" y="4444093"/>
            <a:ext cx="5486400" cy="3600450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42149-5E30-427F-8C20-8B1368CFDB16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0121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0" y="4444093"/>
            <a:ext cx="5486400" cy="3600450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42149-5E30-427F-8C20-8B1368CFDB16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08874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0" y="4444093"/>
            <a:ext cx="5486400" cy="3600450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42149-5E30-427F-8C20-8B1368CFDB16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76332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0" y="4444093"/>
            <a:ext cx="5486400" cy="3600450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42149-5E30-427F-8C20-8B1368CFDB16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64915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0" y="4444093"/>
            <a:ext cx="5486400" cy="3600450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42149-5E30-427F-8C20-8B1368CFDB16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6632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0" y="4444093"/>
            <a:ext cx="5486400" cy="3600450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42149-5E30-427F-8C20-8B1368CFDB16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13633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0" y="4444093"/>
            <a:ext cx="5486400" cy="3600450"/>
          </a:xfrm>
        </p:spPr>
        <p:txBody>
          <a:bodyPr/>
          <a:lstStyle/>
          <a:p>
            <a:endParaRPr lang="de-DE" i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42149-5E30-427F-8C20-8B1368CFDB16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421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7CB48A1C-E931-40A5-A4F7-96802481AA78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 defTabSz="1219170"/>
              <a:t>23.04.2019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488F1209-2AE2-4627-B1F3-30759FA4EA8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 defTabSz="1219170"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342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60429B16-4F53-493A-9C10-772AE367676B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 defTabSz="1219170"/>
              <a:t>23.04.2019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488F1209-2AE2-4627-B1F3-30759FA4EA8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 defTabSz="1219170"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481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06375"/>
            <a:ext cx="2743200" cy="4387851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06375"/>
            <a:ext cx="8026400" cy="4387851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EB4998DE-9C9C-40ED-8BF1-E336EA26F60B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 defTabSz="1219170"/>
              <a:t>23.04.2019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488F1209-2AE2-4627-B1F3-30759FA4EA8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 defTabSz="1219170"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043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DAF4706B-0E56-49C7-AFF2-0CBC14A37FDF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 defTabSz="1219170"/>
              <a:t>23.04.2019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488F1209-2AE2-4627-B1F3-30759FA4EA8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 defTabSz="1219170"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47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C12C4A67-120C-4743-8422-B3A0B78EFB64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 defTabSz="1219170"/>
              <a:t>23.04.2019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488F1209-2AE2-4627-B1F3-30759FA4EA8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 defTabSz="1219170"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172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200151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200151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4092EEFC-3304-4672-91D8-B232389D1652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 defTabSz="1219170"/>
              <a:t>23.04.2019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488F1209-2AE2-4627-B1F3-30759FA4EA8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 defTabSz="1219170"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505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C79AF258-F96E-48A3-98EF-37E4C48841C0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 defTabSz="1219170"/>
              <a:t>23.04.2019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488F1209-2AE2-4627-B1F3-30759FA4EA8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 defTabSz="1219170"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853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24550160-E177-4BFF-88E9-622D2F95CAB2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 defTabSz="1219170"/>
              <a:t>23.04.2019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488F1209-2AE2-4627-B1F3-30759FA4EA8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 defTabSz="1219170"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687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7EBA57F1-80FE-4208-AB1F-097DBD242D40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 defTabSz="1219170"/>
              <a:t>23.04.2019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488F1209-2AE2-4627-B1F3-30759FA4EA8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 defTabSz="1219170"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846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F511B44E-5F3D-40F6-A7F9-1C2912477BEF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 defTabSz="1219170"/>
              <a:t>23.04.2019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488F1209-2AE2-4627-B1F3-30759FA4EA8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 defTabSz="1219170"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319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A7E23A28-5D07-4D6D-9BCB-5B0F0B9759C4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 defTabSz="1219170"/>
              <a:t>23.04.2019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488F1209-2AE2-4627-B1F3-30759FA4EA8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 defTabSz="1219170"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342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/>
            <a:fld id="{CFD93547-5F10-4D90-B6B8-B248A0FCF018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 defTabSz="1219170"/>
              <a:t>23.04.2019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/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/>
            <a:fld id="{488F1209-2AE2-4627-B1F3-30759FA4EA8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 defTabSz="1219170"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442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a.grimmel-bruhns@proarbeit-kreis-of.de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5142" y="933394"/>
            <a:ext cx="10363200" cy="1470025"/>
          </a:xfrm>
        </p:spPr>
        <p:txBody>
          <a:bodyPr>
            <a:normAutofit/>
          </a:bodyPr>
          <a:lstStyle/>
          <a:p>
            <a:r>
              <a:rPr lang="de-DE" sz="8800" dirty="0">
                <a:solidFill>
                  <a:srgbClr val="C30F0F"/>
                </a:solidFill>
              </a:rPr>
              <a:t>Trägertag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687484" y="2481349"/>
            <a:ext cx="8534400" cy="3337560"/>
          </a:xfrm>
        </p:spPr>
        <p:txBody>
          <a:bodyPr/>
          <a:lstStyle/>
          <a:p>
            <a:r>
              <a:rPr lang="de-DE" smtClean="0">
                <a:solidFill>
                  <a:srgbClr val="C30F0F"/>
                </a:solidFill>
              </a:rPr>
              <a:t>11.April 2019</a:t>
            </a:r>
            <a:endParaRPr lang="de-DE" dirty="0" smtClean="0">
              <a:solidFill>
                <a:srgbClr val="C30F0F"/>
              </a:solidFill>
            </a:endParaRPr>
          </a:p>
          <a:p>
            <a:r>
              <a:rPr lang="de-DE" dirty="0" smtClean="0">
                <a:solidFill>
                  <a:srgbClr val="C30F0F"/>
                </a:solidFill>
              </a:rPr>
              <a:t>HLL Dreieich</a:t>
            </a:r>
          </a:p>
          <a:p>
            <a:endParaRPr lang="de-DE" dirty="0">
              <a:solidFill>
                <a:srgbClr val="C30F0F"/>
              </a:solidFill>
            </a:endParaRPr>
          </a:p>
          <a:p>
            <a:r>
              <a:rPr lang="de-DE" dirty="0" smtClean="0">
                <a:solidFill>
                  <a:srgbClr val="C30F0F"/>
                </a:solidFill>
              </a:rPr>
              <a:t>Drittmittelförderung in der Pro Arbeit</a:t>
            </a:r>
          </a:p>
          <a:p>
            <a:endParaRPr lang="de-DE" dirty="0">
              <a:solidFill>
                <a:srgbClr val="C30F0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26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55472" y="41565"/>
            <a:ext cx="9748058" cy="1470025"/>
          </a:xfrm>
        </p:spPr>
        <p:txBody>
          <a:bodyPr>
            <a:normAutofit/>
          </a:bodyPr>
          <a:lstStyle/>
          <a:p>
            <a:pPr algn="l"/>
            <a:r>
              <a:rPr lang="de-DE" sz="3600" dirty="0" smtClean="0">
                <a:solidFill>
                  <a:srgbClr val="C30F0F"/>
                </a:solidFill>
              </a:rPr>
              <a:t>    Trägertag 2019</a:t>
            </a:r>
            <a:r>
              <a:rPr lang="de-DE" sz="3600" dirty="0">
                <a:solidFill>
                  <a:srgbClr val="C30F0F"/>
                </a:solidFill>
              </a:rPr>
              <a:t>	</a:t>
            </a:r>
            <a:r>
              <a:rPr lang="de-DE" sz="2400" dirty="0" smtClean="0">
                <a:solidFill>
                  <a:srgbClr val="C30F0F"/>
                </a:solidFill>
              </a:rPr>
              <a:t>Drittmittelförderung </a:t>
            </a:r>
            <a:endParaRPr lang="de-DE" sz="2400" dirty="0">
              <a:solidFill>
                <a:srgbClr val="C30F0F"/>
              </a:solidFill>
            </a:endParaRPr>
          </a:p>
        </p:txBody>
      </p:sp>
      <p:sp>
        <p:nvSpPr>
          <p:cNvPr id="11" name="Untertitel 10"/>
          <p:cNvSpPr>
            <a:spLocks noGrp="1"/>
          </p:cNvSpPr>
          <p:nvPr>
            <p:ph type="subTitle" idx="1"/>
          </p:nvPr>
        </p:nvSpPr>
        <p:spPr>
          <a:xfrm>
            <a:off x="2811940" y="1654814"/>
            <a:ext cx="5029733" cy="4501310"/>
          </a:xfrm>
        </p:spPr>
        <p:txBody>
          <a:bodyPr>
            <a:noAutofit/>
          </a:bodyPr>
          <a:lstStyle/>
          <a:p>
            <a:r>
              <a:rPr lang="de-DE" sz="3600" dirty="0" smtClean="0">
                <a:solidFill>
                  <a:srgbClr val="820000"/>
                </a:solidFill>
              </a:rPr>
              <a:t>Wir kommen auf Sie zu</a:t>
            </a:r>
          </a:p>
          <a:p>
            <a:r>
              <a:rPr lang="de-DE" sz="3600" dirty="0" smtClean="0">
                <a:solidFill>
                  <a:srgbClr val="820000"/>
                </a:solidFill>
              </a:rPr>
              <a:t>-</a:t>
            </a:r>
          </a:p>
          <a:p>
            <a:r>
              <a:rPr lang="de-DE" sz="3600" dirty="0" smtClean="0">
                <a:solidFill>
                  <a:srgbClr val="820000"/>
                </a:solidFill>
              </a:rPr>
              <a:t>warten Sie nicht darauf!</a:t>
            </a:r>
          </a:p>
          <a:p>
            <a:endParaRPr lang="de-DE" sz="3600" dirty="0">
              <a:solidFill>
                <a:srgbClr val="820000"/>
              </a:solidFill>
            </a:endParaRPr>
          </a:p>
          <a:p>
            <a:endParaRPr lang="de-DE" sz="3600" dirty="0" smtClean="0">
              <a:solidFill>
                <a:srgbClr val="820000"/>
              </a:solidFill>
            </a:endParaRPr>
          </a:p>
          <a:p>
            <a:r>
              <a:rPr lang="de-DE" sz="3600" smtClean="0">
                <a:solidFill>
                  <a:srgbClr val="820000"/>
                </a:solidFill>
              </a:rPr>
              <a:t>Vielen </a:t>
            </a:r>
            <a:r>
              <a:rPr lang="de-DE" sz="3600" dirty="0" smtClean="0">
                <a:solidFill>
                  <a:srgbClr val="820000"/>
                </a:solidFill>
              </a:rPr>
              <a:t>Dank!</a:t>
            </a:r>
            <a:endParaRPr lang="de-DE" sz="3600" dirty="0">
              <a:solidFill>
                <a:srgbClr val="820000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 rot="1217975" flipH="1">
            <a:off x="7320168" y="2264859"/>
            <a:ext cx="2600033" cy="1077218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de-DE" sz="3200" dirty="0" err="1" smtClean="0"/>
              <a:t>Don‘t</a:t>
            </a:r>
            <a:r>
              <a:rPr lang="de-DE" sz="3200" dirty="0" smtClean="0"/>
              <a:t> </a:t>
            </a:r>
            <a:r>
              <a:rPr lang="de-DE" sz="3200" dirty="0" err="1" smtClean="0"/>
              <a:t>forget</a:t>
            </a:r>
            <a:r>
              <a:rPr lang="de-DE" sz="3200" dirty="0" smtClean="0"/>
              <a:t>: </a:t>
            </a:r>
          </a:p>
          <a:p>
            <a:r>
              <a:rPr lang="de-DE" sz="3200" dirty="0" smtClean="0"/>
              <a:t>ESF </a:t>
            </a:r>
            <a:r>
              <a:rPr lang="de-DE" sz="3200" dirty="0" err="1" smtClean="0"/>
              <a:t>post</a:t>
            </a:r>
            <a:r>
              <a:rPr lang="de-DE" sz="3200" dirty="0" smtClean="0"/>
              <a:t> 2020</a:t>
            </a:r>
            <a:endParaRPr lang="de-DE" sz="3200" dirty="0"/>
          </a:p>
        </p:txBody>
      </p:sp>
      <p:sp>
        <p:nvSpPr>
          <p:cNvPr id="4" name="Textfeld 3"/>
          <p:cNvSpPr txBox="1"/>
          <p:nvPr/>
        </p:nvSpPr>
        <p:spPr>
          <a:xfrm rot="20908136">
            <a:off x="8792307" y="3567401"/>
            <a:ext cx="1591408" cy="76944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sz="4400" dirty="0" smtClean="0"/>
              <a:t>ESF +</a:t>
            </a:r>
            <a:endParaRPr lang="de-DE" sz="4400" dirty="0"/>
          </a:p>
        </p:txBody>
      </p:sp>
    </p:spTree>
    <p:extLst>
      <p:ext uri="{BB962C8B-B14F-4D97-AF65-F5344CB8AC3E}">
        <p14:creationId xmlns:p14="http://schemas.microsoft.com/office/powerpoint/2010/main" val="1866980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55472" y="41565"/>
            <a:ext cx="9748058" cy="1470025"/>
          </a:xfrm>
        </p:spPr>
        <p:txBody>
          <a:bodyPr>
            <a:normAutofit/>
          </a:bodyPr>
          <a:lstStyle/>
          <a:p>
            <a:pPr algn="l"/>
            <a:r>
              <a:rPr lang="de-DE" sz="3600" dirty="0" smtClean="0">
                <a:solidFill>
                  <a:srgbClr val="C30F0F"/>
                </a:solidFill>
              </a:rPr>
              <a:t>    Trägertag 2019</a:t>
            </a:r>
            <a:r>
              <a:rPr lang="de-DE" sz="3600" dirty="0">
                <a:solidFill>
                  <a:srgbClr val="C30F0F"/>
                </a:solidFill>
              </a:rPr>
              <a:t>	</a:t>
            </a:r>
            <a:r>
              <a:rPr lang="de-DE" sz="2400" dirty="0" smtClean="0">
                <a:solidFill>
                  <a:srgbClr val="C30F0F"/>
                </a:solidFill>
              </a:rPr>
              <a:t>Drittmittelförderung </a:t>
            </a:r>
            <a:endParaRPr lang="de-DE" sz="2400" dirty="0">
              <a:solidFill>
                <a:srgbClr val="C30F0F"/>
              </a:solidFill>
            </a:endParaRPr>
          </a:p>
        </p:txBody>
      </p:sp>
      <p:sp>
        <p:nvSpPr>
          <p:cNvPr id="11" name="Untertitel 10"/>
          <p:cNvSpPr>
            <a:spLocks noGrp="1"/>
          </p:cNvSpPr>
          <p:nvPr>
            <p:ph type="subTitle" idx="1"/>
          </p:nvPr>
        </p:nvSpPr>
        <p:spPr>
          <a:xfrm>
            <a:off x="1634835" y="2398281"/>
            <a:ext cx="7883237" cy="1882774"/>
          </a:xfrm>
        </p:spPr>
        <p:txBody>
          <a:bodyPr>
            <a:noAutofit/>
          </a:bodyPr>
          <a:lstStyle/>
          <a:p>
            <a:r>
              <a:rPr lang="de-DE" sz="3600" dirty="0" smtClean="0">
                <a:solidFill>
                  <a:srgbClr val="C00000"/>
                </a:solidFill>
              </a:rPr>
              <a:t>Annette Grimmel-Bruhns</a:t>
            </a:r>
          </a:p>
          <a:p>
            <a:r>
              <a:rPr lang="de-DE" sz="3600" dirty="0" smtClean="0">
                <a:solidFill>
                  <a:srgbClr val="C00000"/>
                </a:solidFill>
              </a:rPr>
              <a:t>ESF- und Drittmittelkoordination</a:t>
            </a:r>
          </a:p>
          <a:p>
            <a:r>
              <a:rPr lang="de-DE" sz="3600" dirty="0" smtClean="0">
                <a:hlinkClick r:id="rId3"/>
              </a:rPr>
              <a:t>a.grimmel-bruhns@proarbeit-kreis-of.de</a:t>
            </a:r>
            <a:endParaRPr lang="de-DE" sz="3600" dirty="0" smtClean="0"/>
          </a:p>
          <a:p>
            <a:r>
              <a:rPr lang="de-DE" sz="3600" dirty="0" smtClean="0">
                <a:solidFill>
                  <a:srgbClr val="C00000"/>
                </a:solidFill>
              </a:rPr>
              <a:t>06074/8058 - 231</a:t>
            </a:r>
            <a:endParaRPr lang="de-DE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01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55472" y="41565"/>
            <a:ext cx="9748058" cy="1470025"/>
          </a:xfrm>
        </p:spPr>
        <p:txBody>
          <a:bodyPr>
            <a:normAutofit/>
          </a:bodyPr>
          <a:lstStyle/>
          <a:p>
            <a:pPr algn="l"/>
            <a:r>
              <a:rPr lang="de-DE" sz="3600" dirty="0" smtClean="0">
                <a:solidFill>
                  <a:srgbClr val="C30F0F"/>
                </a:solidFill>
              </a:rPr>
              <a:t>    Trägertag 2019</a:t>
            </a:r>
            <a:r>
              <a:rPr lang="de-DE" sz="3600" dirty="0">
                <a:solidFill>
                  <a:srgbClr val="C30F0F"/>
                </a:solidFill>
              </a:rPr>
              <a:t>	</a:t>
            </a:r>
            <a:r>
              <a:rPr lang="de-DE" sz="2400" dirty="0" smtClean="0">
                <a:solidFill>
                  <a:srgbClr val="C30F0F"/>
                </a:solidFill>
              </a:rPr>
              <a:t>Drittmittelförderung</a:t>
            </a:r>
            <a:endParaRPr lang="de-DE" sz="2400" dirty="0">
              <a:solidFill>
                <a:srgbClr val="C30F0F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 rot="1665533">
            <a:off x="1665581" y="2310133"/>
            <a:ext cx="1230283" cy="569422"/>
          </a:xfrm>
        </p:spPr>
        <p:txBody>
          <a:bodyPr>
            <a:normAutofit fontScale="85000" lnSpcReduction="20000"/>
          </a:bodyPr>
          <a:lstStyle/>
          <a:p>
            <a:r>
              <a:rPr lang="de-DE" dirty="0" smtClean="0">
                <a:solidFill>
                  <a:srgbClr val="820000"/>
                </a:solidFill>
              </a:rPr>
              <a:t>Was?</a:t>
            </a:r>
            <a:endParaRPr lang="de-DE" dirty="0">
              <a:solidFill>
                <a:srgbClr val="820000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 rot="21040660">
            <a:off x="4770029" y="2948138"/>
            <a:ext cx="16237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600" dirty="0">
                <a:solidFill>
                  <a:srgbClr val="820000"/>
                </a:solidFill>
              </a:rPr>
              <a:t>Wieso?</a:t>
            </a:r>
          </a:p>
        </p:txBody>
      </p:sp>
      <p:sp>
        <p:nvSpPr>
          <p:cNvPr id="5" name="Rechteck 4"/>
          <p:cNvSpPr/>
          <p:nvPr/>
        </p:nvSpPr>
        <p:spPr>
          <a:xfrm rot="319518">
            <a:off x="8130156" y="2271680"/>
            <a:ext cx="20901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600" dirty="0">
                <a:solidFill>
                  <a:srgbClr val="820000"/>
                </a:solidFill>
              </a:rPr>
              <a:t>Weshalb?</a:t>
            </a:r>
          </a:p>
        </p:txBody>
      </p:sp>
      <p:sp>
        <p:nvSpPr>
          <p:cNvPr id="6" name="Rechteck 5"/>
          <p:cNvSpPr/>
          <p:nvPr/>
        </p:nvSpPr>
        <p:spPr>
          <a:xfrm rot="1479326">
            <a:off x="8382344" y="4414946"/>
            <a:ext cx="17844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600" dirty="0">
                <a:solidFill>
                  <a:srgbClr val="820000"/>
                </a:solidFill>
              </a:rPr>
              <a:t>Warum?</a:t>
            </a:r>
          </a:p>
        </p:txBody>
      </p:sp>
      <p:sp>
        <p:nvSpPr>
          <p:cNvPr id="7" name="Rechteck 6"/>
          <p:cNvSpPr/>
          <p:nvPr/>
        </p:nvSpPr>
        <p:spPr>
          <a:xfrm rot="20781902">
            <a:off x="997208" y="4244702"/>
            <a:ext cx="1143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600" dirty="0">
                <a:solidFill>
                  <a:srgbClr val="820000"/>
                </a:solidFill>
              </a:rPr>
              <a:t>Wie?</a:t>
            </a:r>
          </a:p>
        </p:txBody>
      </p:sp>
      <p:sp>
        <p:nvSpPr>
          <p:cNvPr id="8" name="Rechteck 7"/>
          <p:cNvSpPr/>
          <p:nvPr/>
        </p:nvSpPr>
        <p:spPr>
          <a:xfrm rot="459638">
            <a:off x="3920621" y="1798141"/>
            <a:ext cx="11808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600" dirty="0">
                <a:solidFill>
                  <a:srgbClr val="820000"/>
                </a:solidFill>
              </a:rPr>
              <a:t>Wer?</a:t>
            </a:r>
          </a:p>
        </p:txBody>
      </p:sp>
      <p:sp>
        <p:nvSpPr>
          <p:cNvPr id="9" name="Rechteck 8"/>
          <p:cNvSpPr/>
          <p:nvPr/>
        </p:nvSpPr>
        <p:spPr>
          <a:xfrm rot="1140038">
            <a:off x="3520784" y="4743442"/>
            <a:ext cx="16641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600" dirty="0">
                <a:solidFill>
                  <a:srgbClr val="820000"/>
                </a:solidFill>
              </a:rPr>
              <a:t>Woher?</a:t>
            </a:r>
          </a:p>
        </p:txBody>
      </p:sp>
      <p:sp>
        <p:nvSpPr>
          <p:cNvPr id="10" name="Rechteck 9"/>
          <p:cNvSpPr/>
          <p:nvPr/>
        </p:nvSpPr>
        <p:spPr>
          <a:xfrm rot="20267710">
            <a:off x="6243371" y="3863426"/>
            <a:ext cx="18966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600" dirty="0">
                <a:solidFill>
                  <a:srgbClr val="820000"/>
                </a:solidFill>
              </a:rPr>
              <a:t>Wie viel?</a:t>
            </a:r>
          </a:p>
        </p:txBody>
      </p:sp>
    </p:spTree>
    <p:extLst>
      <p:ext uri="{BB962C8B-B14F-4D97-AF65-F5344CB8AC3E}">
        <p14:creationId xmlns:p14="http://schemas.microsoft.com/office/powerpoint/2010/main" val="564193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55472" y="41565"/>
            <a:ext cx="9748058" cy="1470025"/>
          </a:xfrm>
        </p:spPr>
        <p:txBody>
          <a:bodyPr>
            <a:normAutofit/>
          </a:bodyPr>
          <a:lstStyle/>
          <a:p>
            <a:pPr algn="l"/>
            <a:r>
              <a:rPr lang="de-DE" sz="3600" dirty="0" smtClean="0">
                <a:solidFill>
                  <a:srgbClr val="C30F0F"/>
                </a:solidFill>
              </a:rPr>
              <a:t>    Trägertag 2019</a:t>
            </a:r>
            <a:r>
              <a:rPr lang="de-DE" sz="3600" dirty="0">
                <a:solidFill>
                  <a:srgbClr val="C30F0F"/>
                </a:solidFill>
              </a:rPr>
              <a:t>	</a:t>
            </a:r>
            <a:r>
              <a:rPr lang="de-DE" sz="2400" dirty="0" smtClean="0">
                <a:solidFill>
                  <a:srgbClr val="C30F0F"/>
                </a:solidFill>
              </a:rPr>
              <a:t>Drittmittelförderung – Was?</a:t>
            </a:r>
            <a:endParaRPr lang="de-DE" sz="2400" dirty="0">
              <a:solidFill>
                <a:srgbClr val="C30F0F"/>
              </a:solidFill>
            </a:endParaRPr>
          </a:p>
        </p:txBody>
      </p:sp>
      <p:sp>
        <p:nvSpPr>
          <p:cNvPr id="11" name="Untertitel 10"/>
          <p:cNvSpPr>
            <a:spLocks noGrp="1"/>
          </p:cNvSpPr>
          <p:nvPr>
            <p:ph type="subTitle" idx="1"/>
          </p:nvPr>
        </p:nvSpPr>
        <p:spPr>
          <a:xfrm>
            <a:off x="650631" y="1776398"/>
            <a:ext cx="9149861" cy="4501310"/>
          </a:xfrm>
        </p:spPr>
        <p:txBody>
          <a:bodyPr>
            <a:normAutofit fontScale="92500"/>
          </a:bodyPr>
          <a:lstStyle/>
          <a:p>
            <a:pPr algn="l"/>
            <a:r>
              <a:rPr lang="de-DE" sz="3600" dirty="0">
                <a:solidFill>
                  <a:srgbClr val="820000"/>
                </a:solidFill>
              </a:rPr>
              <a:t>„Alles, was nicht aus dem EGT kommt“ (außer Kofi)</a:t>
            </a:r>
          </a:p>
          <a:p>
            <a:pPr algn="l"/>
            <a:r>
              <a:rPr lang="de-DE" sz="2800" dirty="0"/>
              <a:t>	</a:t>
            </a:r>
            <a:endParaRPr lang="de-DE" sz="2800" dirty="0" smtClean="0"/>
          </a:p>
          <a:p>
            <a:pPr algn="l"/>
            <a:r>
              <a:rPr lang="de-DE" sz="2800" dirty="0"/>
              <a:t>	</a:t>
            </a:r>
            <a:r>
              <a:rPr lang="de-DE" sz="2800" dirty="0" smtClean="0">
                <a:solidFill>
                  <a:srgbClr val="820000"/>
                </a:solidFill>
              </a:rPr>
              <a:t>EU-Förderung (z.B. </a:t>
            </a:r>
            <a:r>
              <a:rPr lang="de-DE" sz="2800" dirty="0" err="1" smtClean="0">
                <a:solidFill>
                  <a:srgbClr val="820000"/>
                </a:solidFill>
              </a:rPr>
              <a:t>EaSI</a:t>
            </a:r>
            <a:r>
              <a:rPr lang="de-DE" sz="2800" dirty="0" smtClean="0">
                <a:solidFill>
                  <a:srgbClr val="820000"/>
                </a:solidFill>
              </a:rPr>
              <a:t>)</a:t>
            </a:r>
          </a:p>
          <a:p>
            <a:pPr algn="l"/>
            <a:r>
              <a:rPr lang="de-DE" sz="2800" dirty="0">
                <a:solidFill>
                  <a:srgbClr val="820000"/>
                </a:solidFill>
              </a:rPr>
              <a:t>	</a:t>
            </a:r>
            <a:r>
              <a:rPr lang="de-DE" sz="2800" dirty="0" smtClean="0">
                <a:solidFill>
                  <a:srgbClr val="820000"/>
                </a:solidFill>
              </a:rPr>
              <a:t>ESF Bund/Land (div. Programme)</a:t>
            </a:r>
          </a:p>
          <a:p>
            <a:pPr algn="l"/>
            <a:r>
              <a:rPr lang="de-DE" sz="2800" dirty="0">
                <a:solidFill>
                  <a:srgbClr val="820000"/>
                </a:solidFill>
              </a:rPr>
              <a:t>	</a:t>
            </a:r>
            <a:r>
              <a:rPr lang="de-DE" sz="2800" dirty="0" smtClean="0">
                <a:solidFill>
                  <a:srgbClr val="820000"/>
                </a:solidFill>
              </a:rPr>
              <a:t>Bundesförderung (z.B. </a:t>
            </a:r>
            <a:r>
              <a:rPr lang="de-DE" sz="2800" dirty="0" err="1" smtClean="0">
                <a:solidFill>
                  <a:srgbClr val="820000"/>
                </a:solidFill>
              </a:rPr>
              <a:t>reha</a:t>
            </a:r>
            <a:r>
              <a:rPr lang="de-DE" sz="2800" dirty="0" smtClean="0">
                <a:solidFill>
                  <a:srgbClr val="820000"/>
                </a:solidFill>
              </a:rPr>
              <a:t> pro)</a:t>
            </a:r>
          </a:p>
          <a:p>
            <a:pPr algn="l"/>
            <a:r>
              <a:rPr lang="de-DE" sz="2800" dirty="0">
                <a:solidFill>
                  <a:srgbClr val="820000"/>
                </a:solidFill>
              </a:rPr>
              <a:t>	</a:t>
            </a:r>
            <a:r>
              <a:rPr lang="de-DE" sz="2800" dirty="0" smtClean="0">
                <a:solidFill>
                  <a:srgbClr val="820000"/>
                </a:solidFill>
              </a:rPr>
              <a:t>Landesförderung (z.B. AQB)</a:t>
            </a:r>
          </a:p>
          <a:p>
            <a:pPr algn="l"/>
            <a:r>
              <a:rPr lang="de-DE" sz="2800" dirty="0"/>
              <a:t>	</a:t>
            </a:r>
            <a:r>
              <a:rPr lang="de-DE" sz="2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weitere</a:t>
            </a:r>
            <a:endParaRPr lang="de-DE" sz="2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/>
            <a:r>
              <a:rPr lang="de-DE" sz="2800" dirty="0"/>
              <a:t>	</a:t>
            </a:r>
            <a:endParaRPr lang="de-DE" sz="2800" dirty="0" smtClean="0"/>
          </a:p>
          <a:p>
            <a:pPr algn="l"/>
            <a:r>
              <a:rPr lang="de-DE" sz="2800" dirty="0"/>
              <a:t>	</a:t>
            </a:r>
          </a:p>
        </p:txBody>
      </p:sp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1485" y="2822331"/>
            <a:ext cx="1881552" cy="147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065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55472" y="41565"/>
            <a:ext cx="9748058" cy="1470025"/>
          </a:xfrm>
        </p:spPr>
        <p:txBody>
          <a:bodyPr>
            <a:normAutofit/>
          </a:bodyPr>
          <a:lstStyle/>
          <a:p>
            <a:pPr algn="l"/>
            <a:r>
              <a:rPr lang="de-DE" sz="3600" dirty="0" smtClean="0">
                <a:solidFill>
                  <a:srgbClr val="C30F0F"/>
                </a:solidFill>
              </a:rPr>
              <a:t>    Trägertag 2019</a:t>
            </a:r>
            <a:r>
              <a:rPr lang="de-DE" sz="3600" dirty="0">
                <a:solidFill>
                  <a:srgbClr val="C30F0F"/>
                </a:solidFill>
              </a:rPr>
              <a:t>	</a:t>
            </a:r>
            <a:r>
              <a:rPr lang="de-DE" sz="2400" dirty="0" smtClean="0">
                <a:solidFill>
                  <a:srgbClr val="C30F0F"/>
                </a:solidFill>
              </a:rPr>
              <a:t>Drittmittelförderung – Wieso?</a:t>
            </a:r>
            <a:endParaRPr lang="de-DE" sz="2400" dirty="0">
              <a:solidFill>
                <a:srgbClr val="C30F0F"/>
              </a:solidFill>
            </a:endParaRPr>
          </a:p>
        </p:txBody>
      </p:sp>
      <p:sp>
        <p:nvSpPr>
          <p:cNvPr id="11" name="Untertitel 10"/>
          <p:cNvSpPr>
            <a:spLocks noGrp="1"/>
          </p:cNvSpPr>
          <p:nvPr>
            <p:ph type="subTitle" idx="1"/>
          </p:nvPr>
        </p:nvSpPr>
        <p:spPr>
          <a:xfrm>
            <a:off x="650631" y="1776398"/>
            <a:ext cx="9149861" cy="4501310"/>
          </a:xfrm>
        </p:spPr>
        <p:txBody>
          <a:bodyPr>
            <a:normAutofit/>
          </a:bodyPr>
          <a:lstStyle/>
          <a:p>
            <a:pPr algn="l"/>
            <a:r>
              <a:rPr lang="de-DE" sz="2800" dirty="0"/>
              <a:t>	</a:t>
            </a:r>
            <a:endParaRPr lang="de-DE" sz="2800" dirty="0" smtClean="0"/>
          </a:p>
          <a:p>
            <a:pPr algn="l"/>
            <a:r>
              <a:rPr lang="de-DE" sz="2800" dirty="0"/>
              <a:t>	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906090" y="1776398"/>
            <a:ext cx="974805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u="sng" dirty="0" smtClean="0">
                <a:solidFill>
                  <a:srgbClr val="820000"/>
                </a:solidFill>
              </a:rPr>
              <a:t>Ziel:</a:t>
            </a:r>
            <a:r>
              <a:rPr lang="de-DE" sz="3200" dirty="0" smtClean="0">
                <a:solidFill>
                  <a:srgbClr val="820000"/>
                </a:solidFill>
              </a:rPr>
              <a:t> 	</a:t>
            </a:r>
          </a:p>
          <a:p>
            <a:r>
              <a:rPr lang="de-DE" sz="3200" dirty="0">
                <a:solidFill>
                  <a:srgbClr val="820000"/>
                </a:solidFill>
              </a:rPr>
              <a:t>	</a:t>
            </a:r>
            <a:r>
              <a:rPr lang="de-DE" sz="3200" dirty="0" smtClean="0">
                <a:solidFill>
                  <a:srgbClr val="820000"/>
                </a:solidFill>
              </a:rPr>
              <a:t>Heranführung an den Arbeitsmarkt</a:t>
            </a:r>
          </a:p>
          <a:p>
            <a:r>
              <a:rPr lang="de-DE" sz="3200" dirty="0" smtClean="0">
                <a:solidFill>
                  <a:srgbClr val="820000"/>
                </a:solidFill>
              </a:rPr>
              <a:t>	Integration in den Arbeitsmarkt</a:t>
            </a:r>
          </a:p>
          <a:p>
            <a:r>
              <a:rPr lang="de-DE" sz="3200" dirty="0">
                <a:solidFill>
                  <a:srgbClr val="820000"/>
                </a:solidFill>
              </a:rPr>
              <a:t>	</a:t>
            </a:r>
            <a:r>
              <a:rPr lang="de-DE" sz="3200" dirty="0" smtClean="0">
                <a:solidFill>
                  <a:srgbClr val="820000"/>
                </a:solidFill>
              </a:rPr>
              <a:t>Stabilisierung</a:t>
            </a:r>
          </a:p>
          <a:p>
            <a:r>
              <a:rPr lang="de-DE" sz="3200" dirty="0" smtClean="0">
                <a:solidFill>
                  <a:srgbClr val="820000"/>
                </a:solidFill>
              </a:rPr>
              <a:t>	</a:t>
            </a:r>
          </a:p>
          <a:p>
            <a:r>
              <a:rPr lang="de-DE" sz="3200" dirty="0">
                <a:solidFill>
                  <a:srgbClr val="820000"/>
                </a:solidFill>
              </a:rPr>
              <a:t>	</a:t>
            </a:r>
            <a:r>
              <a:rPr lang="de-DE" sz="3200" dirty="0" smtClean="0">
                <a:solidFill>
                  <a:srgbClr val="820000"/>
                </a:solidFill>
              </a:rPr>
              <a:t>verschiedene Schwerpunkte</a:t>
            </a:r>
          </a:p>
          <a:p>
            <a:r>
              <a:rPr lang="de-DE" sz="3200" dirty="0">
                <a:solidFill>
                  <a:srgbClr val="820000"/>
                </a:solidFill>
              </a:rPr>
              <a:t>	</a:t>
            </a:r>
            <a:r>
              <a:rPr lang="de-DE" sz="3200" dirty="0" smtClean="0">
                <a:solidFill>
                  <a:srgbClr val="820000"/>
                </a:solidFill>
              </a:rPr>
              <a:t>verschiedene Ressourcenbereiche (FA:Z)</a:t>
            </a:r>
          </a:p>
          <a:p>
            <a:endParaRPr lang="de-DE" sz="3200" dirty="0">
              <a:solidFill>
                <a:srgbClr val="820000"/>
              </a:solidFill>
            </a:endParaRPr>
          </a:p>
          <a:p>
            <a:r>
              <a:rPr lang="de-DE" sz="3200" i="1" dirty="0" smtClean="0">
                <a:solidFill>
                  <a:srgbClr val="820000"/>
                </a:solidFill>
              </a:rPr>
              <a:t>Kein Unterschied zur Regelförderung</a:t>
            </a:r>
            <a:endParaRPr lang="de-DE" sz="3200" i="1" dirty="0">
              <a:solidFill>
                <a:srgbClr val="8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547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55472" y="41565"/>
            <a:ext cx="9748058" cy="1470025"/>
          </a:xfrm>
        </p:spPr>
        <p:txBody>
          <a:bodyPr>
            <a:normAutofit/>
          </a:bodyPr>
          <a:lstStyle/>
          <a:p>
            <a:pPr algn="l"/>
            <a:r>
              <a:rPr lang="de-DE" sz="3600" dirty="0" smtClean="0">
                <a:solidFill>
                  <a:srgbClr val="C30F0F"/>
                </a:solidFill>
              </a:rPr>
              <a:t>    Trägertag 2019</a:t>
            </a:r>
            <a:r>
              <a:rPr lang="de-DE" sz="3600" dirty="0">
                <a:solidFill>
                  <a:srgbClr val="C30F0F"/>
                </a:solidFill>
              </a:rPr>
              <a:t>	</a:t>
            </a:r>
            <a:r>
              <a:rPr lang="de-DE" sz="2400" dirty="0" smtClean="0">
                <a:solidFill>
                  <a:srgbClr val="C30F0F"/>
                </a:solidFill>
              </a:rPr>
              <a:t>Drittmittelförderung – Weshalb?</a:t>
            </a:r>
            <a:endParaRPr lang="de-DE" sz="2400" dirty="0">
              <a:solidFill>
                <a:srgbClr val="C30F0F"/>
              </a:solidFill>
            </a:endParaRPr>
          </a:p>
        </p:txBody>
      </p:sp>
      <p:sp>
        <p:nvSpPr>
          <p:cNvPr id="11" name="Untertitel 10"/>
          <p:cNvSpPr>
            <a:spLocks noGrp="1"/>
          </p:cNvSpPr>
          <p:nvPr>
            <p:ph type="subTitle" idx="1"/>
          </p:nvPr>
        </p:nvSpPr>
        <p:spPr>
          <a:xfrm>
            <a:off x="498231" y="1335139"/>
            <a:ext cx="10710096" cy="4442206"/>
          </a:xfrm>
        </p:spPr>
        <p:txBody>
          <a:bodyPr>
            <a:normAutofit/>
          </a:bodyPr>
          <a:lstStyle/>
          <a:p>
            <a:pPr algn="l"/>
            <a:endParaRPr lang="de-DE" sz="2800" dirty="0" smtClean="0"/>
          </a:p>
          <a:p>
            <a:pPr algn="l"/>
            <a:r>
              <a:rPr lang="de-DE" sz="2800" dirty="0" smtClean="0">
                <a:solidFill>
                  <a:srgbClr val="820000"/>
                </a:solidFill>
              </a:rPr>
              <a:t>Ausweitung der Regelförderung, Erweiterung des uns zur Verfügung stehenden Instrumentariums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sz="2800" dirty="0">
                <a:solidFill>
                  <a:srgbClr val="820000"/>
                </a:solidFill>
              </a:rPr>
              <a:t>Inhaltliche Handlungsspielräume, Raum für Innovation, Erprobung (evtl. Eingang in die Regelförderung)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sz="2800" dirty="0" smtClean="0">
                <a:solidFill>
                  <a:srgbClr val="820000"/>
                </a:solidFill>
              </a:rPr>
              <a:t>Quantitativ, zeitlich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sz="2800" dirty="0" smtClean="0">
                <a:solidFill>
                  <a:srgbClr val="820000"/>
                </a:solidFill>
              </a:rPr>
              <a:t>Finanziell</a:t>
            </a:r>
          </a:p>
          <a:p>
            <a:pPr algn="l"/>
            <a:r>
              <a:rPr lang="de-DE" sz="2800" dirty="0"/>
              <a:t>	</a:t>
            </a:r>
          </a:p>
        </p:txBody>
      </p:sp>
      <p:pic>
        <p:nvPicPr>
          <p:cNvPr id="3" name="Grafik 2" descr="File:Langenenslingen - Frühlingswiese bei Egelfingen.jpg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2694" y="4034721"/>
            <a:ext cx="3920836" cy="2203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841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55472" y="41565"/>
            <a:ext cx="9748058" cy="1470025"/>
          </a:xfrm>
        </p:spPr>
        <p:txBody>
          <a:bodyPr>
            <a:normAutofit/>
          </a:bodyPr>
          <a:lstStyle/>
          <a:p>
            <a:pPr algn="l"/>
            <a:r>
              <a:rPr lang="de-DE" sz="3600" dirty="0" smtClean="0">
                <a:solidFill>
                  <a:srgbClr val="C30F0F"/>
                </a:solidFill>
              </a:rPr>
              <a:t>    Trägertag 2019</a:t>
            </a:r>
            <a:r>
              <a:rPr lang="de-DE" sz="3600" dirty="0">
                <a:solidFill>
                  <a:srgbClr val="C30F0F"/>
                </a:solidFill>
              </a:rPr>
              <a:t>	</a:t>
            </a:r>
            <a:r>
              <a:rPr lang="de-DE" sz="2400" dirty="0" smtClean="0">
                <a:solidFill>
                  <a:srgbClr val="C30F0F"/>
                </a:solidFill>
              </a:rPr>
              <a:t>Drittmittelförderung – Wieviel?</a:t>
            </a:r>
            <a:endParaRPr lang="de-DE" sz="2400" dirty="0">
              <a:solidFill>
                <a:srgbClr val="C30F0F"/>
              </a:solidFill>
            </a:endParaRPr>
          </a:p>
        </p:txBody>
      </p:sp>
      <p:sp>
        <p:nvSpPr>
          <p:cNvPr id="11" name="Untertitel 10"/>
          <p:cNvSpPr>
            <a:spLocks noGrp="1"/>
          </p:cNvSpPr>
          <p:nvPr>
            <p:ph type="subTitle" idx="1"/>
          </p:nvPr>
        </p:nvSpPr>
        <p:spPr>
          <a:xfrm>
            <a:off x="498231" y="1335139"/>
            <a:ext cx="9149861" cy="4501310"/>
          </a:xfrm>
        </p:spPr>
        <p:txBody>
          <a:bodyPr>
            <a:normAutofit/>
          </a:bodyPr>
          <a:lstStyle/>
          <a:p>
            <a:pPr algn="l"/>
            <a:r>
              <a:rPr lang="de-DE" sz="2800" dirty="0" smtClean="0">
                <a:solidFill>
                  <a:srgbClr val="820000"/>
                </a:solidFill>
              </a:rPr>
              <a:t>2. April 2019:</a:t>
            </a:r>
          </a:p>
          <a:p>
            <a:pPr algn="l"/>
            <a:endParaRPr lang="de-DE" sz="2800" dirty="0">
              <a:solidFill>
                <a:srgbClr val="820000"/>
              </a:solidFill>
            </a:endParaRPr>
          </a:p>
          <a:p>
            <a:r>
              <a:rPr lang="de-DE" sz="4800" dirty="0" smtClean="0">
                <a:solidFill>
                  <a:srgbClr val="820000"/>
                </a:solidFill>
              </a:rPr>
              <a:t>20 Maßnahmen</a:t>
            </a:r>
          </a:p>
          <a:p>
            <a:r>
              <a:rPr lang="de-DE" sz="4800" dirty="0" smtClean="0">
                <a:solidFill>
                  <a:srgbClr val="820000"/>
                </a:solidFill>
              </a:rPr>
              <a:t> </a:t>
            </a:r>
          </a:p>
          <a:p>
            <a:r>
              <a:rPr lang="de-DE" sz="4800" dirty="0" smtClean="0">
                <a:solidFill>
                  <a:srgbClr val="820000"/>
                </a:solidFill>
              </a:rPr>
              <a:t>136 Personen</a:t>
            </a:r>
          </a:p>
        </p:txBody>
      </p:sp>
    </p:spTree>
    <p:extLst>
      <p:ext uri="{BB962C8B-B14F-4D97-AF65-F5344CB8AC3E}">
        <p14:creationId xmlns:p14="http://schemas.microsoft.com/office/powerpoint/2010/main" val="4289626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6" dur="2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55472" y="41565"/>
            <a:ext cx="9748058" cy="1470025"/>
          </a:xfrm>
        </p:spPr>
        <p:txBody>
          <a:bodyPr>
            <a:normAutofit/>
          </a:bodyPr>
          <a:lstStyle/>
          <a:p>
            <a:pPr algn="l"/>
            <a:r>
              <a:rPr lang="de-DE" sz="3600" dirty="0" smtClean="0">
                <a:solidFill>
                  <a:srgbClr val="C30F0F"/>
                </a:solidFill>
              </a:rPr>
              <a:t>    Trägertag 2019</a:t>
            </a:r>
            <a:r>
              <a:rPr lang="de-DE" sz="3600" dirty="0">
                <a:solidFill>
                  <a:srgbClr val="C30F0F"/>
                </a:solidFill>
              </a:rPr>
              <a:t>	</a:t>
            </a:r>
            <a:r>
              <a:rPr lang="de-DE" sz="2400" dirty="0" smtClean="0">
                <a:solidFill>
                  <a:srgbClr val="C30F0F"/>
                </a:solidFill>
              </a:rPr>
              <a:t>Drittmittelförderung – Woher?</a:t>
            </a:r>
            <a:endParaRPr lang="de-DE" sz="2400" dirty="0">
              <a:solidFill>
                <a:srgbClr val="C30F0F"/>
              </a:solidFill>
            </a:endParaRPr>
          </a:p>
        </p:txBody>
      </p:sp>
      <p:sp>
        <p:nvSpPr>
          <p:cNvPr id="11" name="Untertitel 10"/>
          <p:cNvSpPr>
            <a:spLocks noGrp="1"/>
          </p:cNvSpPr>
          <p:nvPr>
            <p:ph type="subTitle" idx="1"/>
          </p:nvPr>
        </p:nvSpPr>
        <p:spPr>
          <a:xfrm>
            <a:off x="484379" y="1774754"/>
            <a:ext cx="9149861" cy="450131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de-DE" sz="2800" dirty="0" smtClean="0">
                <a:solidFill>
                  <a:srgbClr val="820000"/>
                </a:solidFill>
              </a:rPr>
              <a:t>Aktuell </a:t>
            </a:r>
            <a:r>
              <a:rPr lang="de-DE" sz="2800" dirty="0" smtClean="0">
                <a:solidFill>
                  <a:srgbClr val="820000"/>
                </a:solidFill>
              </a:rPr>
              <a:t>Maßnahmen/Projekte </a:t>
            </a:r>
            <a:r>
              <a:rPr lang="de-DE" sz="2800" dirty="0" smtClean="0">
                <a:solidFill>
                  <a:srgbClr val="820000"/>
                </a:solidFill>
              </a:rPr>
              <a:t>aus verschiedenen Förderrichtlinien: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sz="2800" dirty="0" smtClean="0">
                <a:solidFill>
                  <a:srgbClr val="820000"/>
                </a:solidFill>
              </a:rPr>
              <a:t>AQB (Land)</a:t>
            </a:r>
            <a:endParaRPr lang="de-DE" sz="2800" dirty="0">
              <a:solidFill>
                <a:srgbClr val="820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sz="2800" dirty="0" smtClean="0">
                <a:solidFill>
                  <a:srgbClr val="820000"/>
                </a:solidFill>
              </a:rPr>
              <a:t>Arbeitsmarktbudget (ESF Land</a:t>
            </a:r>
            <a:r>
              <a:rPr lang="de-DE" sz="2800" dirty="0">
                <a:solidFill>
                  <a:srgbClr val="820000"/>
                </a:solidFill>
              </a:rPr>
              <a:t>)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sz="2800" dirty="0" err="1" smtClean="0">
                <a:solidFill>
                  <a:srgbClr val="820000"/>
                </a:solidFill>
              </a:rPr>
              <a:t>EaSI</a:t>
            </a:r>
            <a:r>
              <a:rPr lang="de-DE" sz="2800" dirty="0" smtClean="0">
                <a:solidFill>
                  <a:srgbClr val="820000"/>
                </a:solidFill>
              </a:rPr>
              <a:t> </a:t>
            </a:r>
            <a:r>
              <a:rPr lang="de-DE" sz="2800" dirty="0">
                <a:solidFill>
                  <a:srgbClr val="820000"/>
                </a:solidFill>
              </a:rPr>
              <a:t>Progress (EU</a:t>
            </a:r>
            <a:r>
              <a:rPr lang="de-DE" sz="2800" dirty="0" smtClean="0">
                <a:solidFill>
                  <a:srgbClr val="820000"/>
                </a:solidFill>
              </a:rPr>
              <a:t>)</a:t>
            </a:r>
            <a:endParaRPr lang="de-DE" sz="2800" dirty="0">
              <a:solidFill>
                <a:srgbClr val="820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sz="2800" dirty="0" err="1" smtClean="0">
                <a:solidFill>
                  <a:srgbClr val="820000"/>
                </a:solidFill>
              </a:rPr>
              <a:t>IdeA</a:t>
            </a:r>
            <a:r>
              <a:rPr lang="de-DE" sz="2800" dirty="0" smtClean="0">
                <a:solidFill>
                  <a:srgbClr val="820000"/>
                </a:solidFill>
              </a:rPr>
              <a:t> (ESF Land)</a:t>
            </a:r>
            <a:endParaRPr lang="de-DE" sz="2800" dirty="0">
              <a:solidFill>
                <a:srgbClr val="820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sz="2800" dirty="0">
                <a:solidFill>
                  <a:srgbClr val="820000"/>
                </a:solidFill>
              </a:rPr>
              <a:t>Integrationsrichtlinie </a:t>
            </a:r>
            <a:r>
              <a:rPr lang="de-DE" sz="2800" dirty="0" smtClean="0">
                <a:solidFill>
                  <a:srgbClr val="820000"/>
                </a:solidFill>
              </a:rPr>
              <a:t>Bund (ESF Bund)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sz="2800" dirty="0" smtClean="0">
                <a:solidFill>
                  <a:srgbClr val="820000"/>
                </a:solidFill>
              </a:rPr>
              <a:t>Projekte der beruflichen Bildung (ESF Land)</a:t>
            </a:r>
            <a:endParaRPr lang="de-DE" sz="2800" dirty="0">
              <a:solidFill>
                <a:srgbClr val="820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sz="2800" dirty="0" smtClean="0">
                <a:solidFill>
                  <a:srgbClr val="820000"/>
                </a:solidFill>
              </a:rPr>
              <a:t>Quereinstieg (ESF Bund)</a:t>
            </a:r>
            <a:endParaRPr lang="de-DE" sz="2800" dirty="0">
              <a:solidFill>
                <a:srgbClr val="820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sz="2800" dirty="0">
                <a:solidFill>
                  <a:srgbClr val="820000"/>
                </a:solidFill>
              </a:rPr>
              <a:t>Q und </a:t>
            </a:r>
            <a:r>
              <a:rPr lang="de-DE" sz="2800" dirty="0" smtClean="0">
                <a:solidFill>
                  <a:srgbClr val="820000"/>
                </a:solidFill>
              </a:rPr>
              <a:t>B (ESF Land)</a:t>
            </a:r>
            <a:endParaRPr lang="de-DE" sz="2800" dirty="0">
              <a:solidFill>
                <a:srgbClr val="820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sz="2800" dirty="0">
                <a:solidFill>
                  <a:srgbClr val="820000"/>
                </a:solidFill>
              </a:rPr>
              <a:t>Reha </a:t>
            </a:r>
            <a:r>
              <a:rPr lang="de-DE" sz="2800" dirty="0" smtClean="0">
                <a:solidFill>
                  <a:srgbClr val="820000"/>
                </a:solidFill>
              </a:rPr>
              <a:t>pro (Bund)</a:t>
            </a:r>
            <a:endParaRPr lang="de-DE" sz="2800" dirty="0">
              <a:solidFill>
                <a:srgbClr val="820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sz="2800" dirty="0" smtClean="0">
                <a:solidFill>
                  <a:srgbClr val="820000"/>
                </a:solidFill>
              </a:rPr>
              <a:t>Stark im Beruf (ESF Bund)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5303" y="3889131"/>
            <a:ext cx="1881552" cy="1472519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6079" y="2201500"/>
            <a:ext cx="1881552" cy="1472519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4240" y="3495074"/>
            <a:ext cx="1881552" cy="147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013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55472" y="41565"/>
            <a:ext cx="9748058" cy="1470025"/>
          </a:xfrm>
        </p:spPr>
        <p:txBody>
          <a:bodyPr>
            <a:normAutofit/>
          </a:bodyPr>
          <a:lstStyle/>
          <a:p>
            <a:pPr algn="l"/>
            <a:r>
              <a:rPr lang="de-DE" sz="3600" dirty="0" smtClean="0">
                <a:solidFill>
                  <a:srgbClr val="C30F0F"/>
                </a:solidFill>
              </a:rPr>
              <a:t>    Trägertag 2019</a:t>
            </a:r>
            <a:r>
              <a:rPr lang="de-DE" sz="3600" dirty="0">
                <a:solidFill>
                  <a:srgbClr val="C30F0F"/>
                </a:solidFill>
              </a:rPr>
              <a:t>	</a:t>
            </a:r>
            <a:r>
              <a:rPr lang="de-DE" sz="2400" dirty="0" smtClean="0">
                <a:solidFill>
                  <a:srgbClr val="C30F0F"/>
                </a:solidFill>
              </a:rPr>
              <a:t>Drittmittelförderung – Wer/Wie?</a:t>
            </a:r>
            <a:endParaRPr lang="de-DE" sz="2400" dirty="0">
              <a:solidFill>
                <a:srgbClr val="C30F0F"/>
              </a:solidFill>
            </a:endParaRPr>
          </a:p>
        </p:txBody>
      </p:sp>
      <p:sp>
        <p:nvSpPr>
          <p:cNvPr id="11" name="Untertitel 10"/>
          <p:cNvSpPr>
            <a:spLocks noGrp="1"/>
          </p:cNvSpPr>
          <p:nvPr>
            <p:ph type="subTitle" idx="1"/>
          </p:nvPr>
        </p:nvSpPr>
        <p:spPr>
          <a:xfrm>
            <a:off x="498231" y="1667648"/>
            <a:ext cx="9149861" cy="474194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de-DE" sz="2800" dirty="0" smtClean="0">
                <a:solidFill>
                  <a:srgbClr val="820000"/>
                </a:solidFill>
              </a:rPr>
              <a:t>Verschiedene Formen der Kooperation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sz="2800" dirty="0" smtClean="0">
                <a:solidFill>
                  <a:srgbClr val="820000"/>
                </a:solidFill>
              </a:rPr>
              <a:t>Pro Arbeit als Zuwendungsempfänger/Projektträger mit Partnern. Mittelweiterleitung, Vergaben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sz="2800" dirty="0" smtClean="0">
                <a:solidFill>
                  <a:srgbClr val="820000"/>
                </a:solidFill>
              </a:rPr>
              <a:t>Träger als Zuwendungsempfänger/Projektträger. Pro Arbeit als Projektpartner mit versch. Aufgaben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sz="2800" dirty="0" smtClean="0">
                <a:solidFill>
                  <a:srgbClr val="820000"/>
                </a:solidFill>
              </a:rPr>
              <a:t>Pro Arbeit als Partner Dritter, z.B. Kreis Offenbach, andere Jobcenter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de-DE" sz="2800" dirty="0">
              <a:solidFill>
                <a:srgbClr val="820000"/>
              </a:solidFill>
            </a:endParaRPr>
          </a:p>
          <a:p>
            <a:pPr algn="l"/>
            <a:r>
              <a:rPr lang="de-DE" sz="2800" dirty="0" smtClean="0">
                <a:solidFill>
                  <a:srgbClr val="820000"/>
                </a:solidFill>
              </a:rPr>
              <a:t>		</a:t>
            </a:r>
          </a:p>
          <a:p>
            <a:pPr algn="l"/>
            <a:r>
              <a:rPr lang="de-DE" sz="2800" dirty="0">
                <a:solidFill>
                  <a:srgbClr val="820000"/>
                </a:solidFill>
              </a:rPr>
              <a:t>	</a:t>
            </a:r>
            <a:r>
              <a:rPr lang="de-DE" sz="2800" dirty="0" smtClean="0">
                <a:solidFill>
                  <a:srgbClr val="820000"/>
                </a:solidFill>
              </a:rPr>
              <a:t>	</a:t>
            </a:r>
          </a:p>
          <a:p>
            <a:pPr algn="r"/>
            <a:r>
              <a:rPr lang="de-DE" sz="2800" dirty="0">
                <a:solidFill>
                  <a:srgbClr val="820000"/>
                </a:solidFill>
              </a:rPr>
              <a:t>	</a:t>
            </a:r>
            <a:r>
              <a:rPr lang="de-DE" sz="2800" dirty="0" smtClean="0">
                <a:solidFill>
                  <a:srgbClr val="820000"/>
                </a:solidFill>
              </a:rPr>
              <a:t>	Häufig erbringt Pro Arbeit </a:t>
            </a:r>
            <a:r>
              <a:rPr lang="de-DE" sz="2800" dirty="0" err="1" smtClean="0">
                <a:solidFill>
                  <a:srgbClr val="820000"/>
                </a:solidFill>
              </a:rPr>
              <a:t>Kofinanzierung</a:t>
            </a:r>
            <a:endParaRPr lang="de-DE" sz="2800" dirty="0" smtClean="0">
              <a:solidFill>
                <a:srgbClr val="820000"/>
              </a:solidFill>
            </a:endParaRPr>
          </a:p>
          <a:p>
            <a:pPr algn="l"/>
            <a:endParaRPr lang="de-DE" sz="2800" dirty="0"/>
          </a:p>
        </p:txBody>
      </p:sp>
      <p:pic>
        <p:nvPicPr>
          <p:cNvPr id="3" name="Grafik 2" descr="Zum Geburtstag Geldgeschenke | vionastacycilia web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3034" y="2972864"/>
            <a:ext cx="2360991" cy="3193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455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55472" y="41565"/>
            <a:ext cx="9748058" cy="1470025"/>
          </a:xfrm>
        </p:spPr>
        <p:txBody>
          <a:bodyPr>
            <a:normAutofit/>
          </a:bodyPr>
          <a:lstStyle/>
          <a:p>
            <a:pPr algn="l"/>
            <a:r>
              <a:rPr lang="de-DE" sz="3600" dirty="0" smtClean="0">
                <a:solidFill>
                  <a:srgbClr val="C30F0F"/>
                </a:solidFill>
              </a:rPr>
              <a:t>    Trägertag 2019</a:t>
            </a:r>
            <a:r>
              <a:rPr lang="de-DE" sz="3600" dirty="0">
                <a:solidFill>
                  <a:srgbClr val="C30F0F"/>
                </a:solidFill>
              </a:rPr>
              <a:t>	</a:t>
            </a:r>
            <a:r>
              <a:rPr lang="de-DE" sz="2400" dirty="0" smtClean="0">
                <a:solidFill>
                  <a:srgbClr val="C30F0F"/>
                </a:solidFill>
              </a:rPr>
              <a:t>Drittmittelförderung – Warum?</a:t>
            </a:r>
            <a:endParaRPr lang="de-DE" sz="2400" dirty="0">
              <a:solidFill>
                <a:srgbClr val="C30F0F"/>
              </a:solidFill>
            </a:endParaRPr>
          </a:p>
        </p:txBody>
      </p:sp>
      <p:sp>
        <p:nvSpPr>
          <p:cNvPr id="11" name="Untertitel 10"/>
          <p:cNvSpPr>
            <a:spLocks noGrp="1"/>
          </p:cNvSpPr>
          <p:nvPr>
            <p:ph type="subTitle" idx="1"/>
          </p:nvPr>
        </p:nvSpPr>
        <p:spPr>
          <a:xfrm>
            <a:off x="844594" y="1774826"/>
            <a:ext cx="9948096" cy="4501310"/>
          </a:xfrm>
        </p:spPr>
        <p:txBody>
          <a:bodyPr>
            <a:normAutofit lnSpcReduction="10000"/>
          </a:bodyPr>
          <a:lstStyle/>
          <a:p>
            <a:pPr algn="l"/>
            <a:r>
              <a:rPr lang="de-DE" sz="2800" dirty="0" smtClean="0">
                <a:solidFill>
                  <a:srgbClr val="820000"/>
                </a:solidFill>
              </a:rPr>
              <a:t>Bedarfe hören bei der Regelförderung nicht auf</a:t>
            </a:r>
          </a:p>
          <a:p>
            <a:pPr algn="l"/>
            <a:r>
              <a:rPr lang="de-DE" sz="2800" dirty="0" smtClean="0">
                <a:solidFill>
                  <a:srgbClr val="820000"/>
                </a:solidFill>
              </a:rPr>
              <a:t>Pro Arbeit will (gesellschaftlichen) Bedarfen Rechnung tragen</a:t>
            </a:r>
          </a:p>
          <a:p>
            <a:pPr algn="l"/>
            <a:r>
              <a:rPr lang="de-DE" sz="2800" dirty="0" smtClean="0">
                <a:solidFill>
                  <a:srgbClr val="820000"/>
                </a:solidFill>
              </a:rPr>
              <a:t>Innovation und Erprobung</a:t>
            </a:r>
          </a:p>
          <a:p>
            <a:pPr algn="l"/>
            <a:endParaRPr lang="de-DE" sz="2800" dirty="0">
              <a:solidFill>
                <a:srgbClr val="820000"/>
              </a:solidFill>
            </a:endParaRPr>
          </a:p>
          <a:p>
            <a:pPr algn="l"/>
            <a:r>
              <a:rPr lang="de-DE" sz="2800" dirty="0" smtClean="0">
                <a:solidFill>
                  <a:srgbClr val="820000"/>
                </a:solidFill>
              </a:rPr>
              <a:t>Träger als zentrale Partner</a:t>
            </a:r>
          </a:p>
          <a:p>
            <a:pPr algn="l"/>
            <a:r>
              <a:rPr lang="de-DE" sz="2800" dirty="0">
                <a:solidFill>
                  <a:srgbClr val="820000"/>
                </a:solidFill>
              </a:rPr>
              <a:t>	</a:t>
            </a:r>
            <a:r>
              <a:rPr lang="de-DE" sz="2800" dirty="0" smtClean="0">
                <a:solidFill>
                  <a:srgbClr val="820000"/>
                </a:solidFill>
              </a:rPr>
              <a:t>Erkennen der Bedarfe</a:t>
            </a:r>
          </a:p>
          <a:p>
            <a:pPr algn="l"/>
            <a:r>
              <a:rPr lang="de-DE" sz="2800" dirty="0">
                <a:solidFill>
                  <a:srgbClr val="820000"/>
                </a:solidFill>
              </a:rPr>
              <a:t>	</a:t>
            </a:r>
            <a:r>
              <a:rPr lang="de-DE" sz="2800" dirty="0" smtClean="0">
                <a:solidFill>
                  <a:srgbClr val="820000"/>
                </a:solidFill>
              </a:rPr>
              <a:t>Entwicklung</a:t>
            </a:r>
          </a:p>
          <a:p>
            <a:pPr algn="l"/>
            <a:r>
              <a:rPr lang="de-DE" sz="2800" dirty="0">
                <a:solidFill>
                  <a:srgbClr val="820000"/>
                </a:solidFill>
              </a:rPr>
              <a:t>	</a:t>
            </a:r>
            <a:r>
              <a:rPr lang="de-DE" sz="2800" dirty="0" smtClean="0">
                <a:solidFill>
                  <a:srgbClr val="820000"/>
                </a:solidFill>
              </a:rPr>
              <a:t>Durchführung</a:t>
            </a:r>
          </a:p>
          <a:p>
            <a:pPr algn="l"/>
            <a:r>
              <a:rPr lang="de-DE" sz="2800" dirty="0">
                <a:solidFill>
                  <a:srgbClr val="820000"/>
                </a:solidFill>
              </a:rPr>
              <a:t>	</a:t>
            </a:r>
            <a:r>
              <a:rPr lang="de-DE" sz="2800" dirty="0" smtClean="0">
                <a:solidFill>
                  <a:srgbClr val="820000"/>
                </a:solidFill>
              </a:rPr>
              <a:t>Evaluation</a:t>
            </a:r>
            <a:endParaRPr lang="de-DE" sz="2800" dirty="0">
              <a:solidFill>
                <a:srgbClr val="8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40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A_Vorlage_2016_PowerPoint_16zu9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aegertag-2017_05-15_ppt [Kompatibilitätsmodus]" id="{6EE5D10E-F1A3-4A24-AF50-7E896A51EE3A}" vid="{82897CF4-D28A-4A21-B20B-7C5127F0B33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281</Words>
  <Application>Microsoft Office PowerPoint</Application>
  <PresentationFormat>Breitbild</PresentationFormat>
  <Paragraphs>106</Paragraphs>
  <Slides>11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4" baseType="lpstr">
      <vt:lpstr>Arial</vt:lpstr>
      <vt:lpstr>Calibri</vt:lpstr>
      <vt:lpstr>PA_Vorlage_2016_PowerPoint_16zu9</vt:lpstr>
      <vt:lpstr>Trägertag</vt:lpstr>
      <vt:lpstr>    Trägertag 2019 Drittmittelförderung</vt:lpstr>
      <vt:lpstr>    Trägertag 2019 Drittmittelförderung – Was?</vt:lpstr>
      <vt:lpstr>    Trägertag 2019 Drittmittelförderung – Wieso?</vt:lpstr>
      <vt:lpstr>    Trägertag 2019 Drittmittelförderung – Weshalb?</vt:lpstr>
      <vt:lpstr>    Trägertag 2019 Drittmittelförderung – Wieviel?</vt:lpstr>
      <vt:lpstr>    Trägertag 2019 Drittmittelförderung – Woher?</vt:lpstr>
      <vt:lpstr>    Trägertag 2019 Drittmittelförderung – Wer/Wie?</vt:lpstr>
      <vt:lpstr>    Trägertag 2019 Drittmittelförderung – Warum?</vt:lpstr>
      <vt:lpstr>    Trägertag 2019 Drittmittelförderung </vt:lpstr>
      <vt:lpstr>    Trägertag 2019 Drittmittelförderung </vt:lpstr>
    </vt:vector>
  </TitlesOfParts>
  <Company>Pro Arbeit - Kreis Offenbach AöR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Trägertag</dc:title>
  <dc:creator>Grimmel-Bruhns, Annette</dc:creator>
  <cp:lastModifiedBy>Grimmel-Bruhns, Annette</cp:lastModifiedBy>
  <cp:revision>40</cp:revision>
  <dcterms:created xsi:type="dcterms:W3CDTF">2019-03-27T09:23:47Z</dcterms:created>
  <dcterms:modified xsi:type="dcterms:W3CDTF">2019-04-23T08:21:02Z</dcterms:modified>
</cp:coreProperties>
</file>