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52" d="100"/>
          <a:sy n="152" d="100"/>
        </p:scale>
        <p:origin x="426" y="13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-Arbeitsblat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716180734300319E-2"/>
          <c:y val="0.14897576392221196"/>
          <c:w val="0.93953448793468586"/>
          <c:h val="0.764790909757071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28-4010-A954-7B35C2B410B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28-4010-A954-7B35C2B410B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928-4010-A954-7B35C2B410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Tabelle1!$A$7:$D$7</c:f>
              <c:strCache>
                <c:ptCount val="4"/>
                <c:pt idx="0">
                  <c:v>Anzahl</c:v>
                </c:pt>
                <c:pt idx="1">
                  <c:v>Bestanden</c:v>
                </c:pt>
                <c:pt idx="2">
                  <c:v>nicht bestanden</c:v>
                </c:pt>
                <c:pt idx="3">
                  <c:v>weitere Förderung geplant </c:v>
                </c:pt>
              </c:strCache>
            </c:strRef>
          </c:cat>
          <c:val>
            <c:numRef>
              <c:f>Tabelle1!$A$8:$D$8</c:f>
              <c:numCache>
                <c:formatCode>General</c:formatCode>
                <c:ptCount val="4"/>
                <c:pt idx="0">
                  <c:v>19</c:v>
                </c:pt>
                <c:pt idx="1">
                  <c:v>11</c:v>
                </c:pt>
                <c:pt idx="2">
                  <c:v>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28-4010-A954-7B35C2B410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7374976"/>
        <c:axId val="349106472"/>
      </c:barChart>
      <c:catAx>
        <c:axId val="34737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49106472"/>
        <c:crosses val="autoZero"/>
        <c:auto val="1"/>
        <c:lblAlgn val="ctr"/>
        <c:lblOffset val="100"/>
        <c:noMultiLvlLbl val="0"/>
      </c:catAx>
      <c:valAx>
        <c:axId val="34910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737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9A-4CBF-ABBD-E37253981E3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9A-4CBF-ABBD-E37253981E3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9A-4CBF-ABBD-E37253981E3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39A-4CBF-ABBD-E37253981E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Tabelle1!$A$7:$D$7</c:f>
              <c:strCache>
                <c:ptCount val="4"/>
                <c:pt idx="0">
                  <c:v>Anzahl</c:v>
                </c:pt>
                <c:pt idx="1">
                  <c:v>Bestanden</c:v>
                </c:pt>
                <c:pt idx="2">
                  <c:v>nicht bestanden</c:v>
                </c:pt>
                <c:pt idx="3">
                  <c:v>weitere Förderung geplant </c:v>
                </c:pt>
              </c:strCache>
            </c:strRef>
          </c:cat>
          <c:val>
            <c:numRef>
              <c:f>Tabelle1!$A$8:$D$8</c:f>
              <c:numCache>
                <c:formatCode>General</c:formatCode>
                <c:ptCount val="4"/>
                <c:pt idx="0">
                  <c:v>46</c:v>
                </c:pt>
                <c:pt idx="1">
                  <c:v>18</c:v>
                </c:pt>
                <c:pt idx="2">
                  <c:v>28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9A-4CBF-ABBD-E37253981E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144984"/>
        <c:axId val="498145640"/>
      </c:barChart>
      <c:catAx>
        <c:axId val="49814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498145640"/>
        <c:crosses val="autoZero"/>
        <c:auto val="1"/>
        <c:lblAlgn val="ctr"/>
        <c:lblOffset val="100"/>
        <c:noMultiLvlLbl val="0"/>
      </c:catAx>
      <c:valAx>
        <c:axId val="498145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8144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7C-4032-945D-6447D4F74F6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7C-4032-945D-6447D4F74F6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7C-4032-945D-6447D4F74F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Tabelle1!$A$7:$D$7</c:f>
              <c:strCache>
                <c:ptCount val="4"/>
                <c:pt idx="0">
                  <c:v>Anzahl</c:v>
                </c:pt>
                <c:pt idx="1">
                  <c:v>Bestanden</c:v>
                </c:pt>
                <c:pt idx="2">
                  <c:v>nicht bestanden</c:v>
                </c:pt>
                <c:pt idx="3">
                  <c:v>weitere Förderung geplant </c:v>
                </c:pt>
              </c:strCache>
            </c:strRef>
          </c:cat>
          <c:val>
            <c:numRef>
              <c:f>Tabelle1!$A$8:$D$8</c:f>
              <c:numCache>
                <c:formatCode>General</c:formatCode>
                <c:ptCount val="4"/>
                <c:pt idx="0">
                  <c:v>291</c:v>
                </c:pt>
                <c:pt idx="1">
                  <c:v>118</c:v>
                </c:pt>
                <c:pt idx="2">
                  <c:v>173</c:v>
                </c:pt>
                <c:pt idx="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7C-4032-945D-6447D4F74F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7931712"/>
        <c:axId val="497930400"/>
      </c:barChart>
      <c:catAx>
        <c:axId val="49793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497930400"/>
        <c:crosses val="autoZero"/>
        <c:auto val="1"/>
        <c:lblAlgn val="ctr"/>
        <c:lblOffset val="100"/>
        <c:noMultiLvlLbl val="0"/>
      </c:catAx>
      <c:valAx>
        <c:axId val="49793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793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952402724483602E-2"/>
          <c:y val="0.15752329177035213"/>
          <c:w val="0.94069729431772542"/>
          <c:h val="0.7748218015854164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BBB59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B9-4FB6-B691-5E1FF93BF80D}"/>
              </c:ext>
            </c:extLst>
          </c:dPt>
          <c:dPt>
            <c:idx val="2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BB9-4FB6-B691-5E1FF93BF80D}"/>
              </c:ext>
            </c:extLst>
          </c:dPt>
          <c:dPt>
            <c:idx val="3"/>
            <c:invertIfNegative val="0"/>
            <c:bubble3D val="0"/>
            <c:spPr>
              <a:solidFill>
                <a:srgbClr val="4BACC6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BB9-4FB6-B691-5E1FF93BF80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534-496B-AA61-564D712A39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Tabelle1!$A$7:$D$7</c:f>
              <c:strCache>
                <c:ptCount val="4"/>
                <c:pt idx="0">
                  <c:v>Anzahl</c:v>
                </c:pt>
                <c:pt idx="1">
                  <c:v>Bestanden</c:v>
                </c:pt>
                <c:pt idx="2">
                  <c:v>nicht bestanden</c:v>
                </c:pt>
                <c:pt idx="3">
                  <c:v>weitere Förderung geplant </c:v>
                </c:pt>
              </c:strCache>
            </c:strRef>
          </c:cat>
          <c:val>
            <c:numRef>
              <c:f>Tabelle1!$A$8:$D$8</c:f>
              <c:numCache>
                <c:formatCode>General</c:formatCode>
                <c:ptCount val="4"/>
                <c:pt idx="0">
                  <c:v>22</c:v>
                </c:pt>
                <c:pt idx="1">
                  <c:v>18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B9-4FB6-B691-5E1FF93BF8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5112216"/>
        <c:axId val="496585488"/>
      </c:barChart>
      <c:catAx>
        <c:axId val="50511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496585488"/>
        <c:crosses val="autoZero"/>
        <c:auto val="1"/>
        <c:lblAlgn val="ctr"/>
        <c:lblOffset val="100"/>
        <c:noMultiLvlLbl val="0"/>
      </c:catAx>
      <c:valAx>
        <c:axId val="49658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5112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504D">
          <a:lumMod val="60000"/>
          <a:lumOff val="40000"/>
        </a:srgbClr>
      </a:solidFill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26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37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9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1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35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8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06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70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37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41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46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7495"/>
            <a:ext cx="7560840" cy="1440160"/>
          </a:xfrm>
        </p:spPr>
        <p:txBody>
          <a:bodyPr>
            <a:no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Koordination der Sprachtestierung </a:t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 der berufsbezogenen Deutschsprachförderung (DeuFöV)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561257"/>
            <a:ext cx="3904181" cy="2190775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1775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hat sich bewährt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Kurze Wartezeiten für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Teilnehmende</a:t>
            </a: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Reduzierung der ausgefallenen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Kurse</a:t>
            </a: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Planungssicherheit der Sprachträger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gestiegen</a:t>
            </a: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 zentraler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Ansprechpartner</a:t>
            </a: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Erstellte Teinahmeberechtigungen weisen höheres Niveau aus</a:t>
            </a: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059582"/>
            <a:ext cx="8229600" cy="3394472"/>
          </a:xfrm>
        </p:spPr>
        <p:txBody>
          <a:bodyPr/>
          <a:lstStyle/>
          <a:p>
            <a:pPr marL="0" indent="0">
              <a:buNone/>
            </a:pP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81595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Koordinierungsstelle Sprache (</a:t>
            </a:r>
            <a:r>
              <a:rPr lang="de-DE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Planung und Terminierung der zentralen Sprachtestierung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Kursplanung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Koordination und Zuweisung von Teilnehmenden</a:t>
            </a:r>
          </a:p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Teilnahmeberechtigungen</a:t>
            </a:r>
          </a:p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Einladungen</a:t>
            </a:r>
          </a:p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SGB II Leistungsnachweise </a:t>
            </a:r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erstellen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Zentraler Ansprechpartner für 10 Sprachkursträger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der Maximalauslastung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Statistische Erfassung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Bedarfsmeldung </a:t>
            </a:r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an das BAMF und Kursplanung</a:t>
            </a:r>
          </a:p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Zentraler Ansprechpartner für</a:t>
            </a:r>
          </a:p>
          <a:p>
            <a:pPr lvl="1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Bundesamt für Migration und Flüchtlinge (BAMF)</a:t>
            </a:r>
          </a:p>
          <a:p>
            <a:pPr lvl="1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Jobcoaching SGB II</a:t>
            </a:r>
          </a:p>
          <a:p>
            <a:pPr lvl="1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Teilnehmende</a:t>
            </a:r>
          </a:p>
          <a:p>
            <a:pPr lvl="1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Arbeitsagentur SGB III</a:t>
            </a:r>
          </a:p>
          <a:p>
            <a:pPr lvl="1"/>
            <a:r>
              <a:rPr lang="de-DE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MainArbeit</a:t>
            </a:r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Offenbach SGB II</a:t>
            </a: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4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Einführung SAM-Kommunikation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mputr3"/>
          <p:cNvSpPr>
            <a:spLocks noEditPoints="1" noChangeArrowheads="1"/>
          </p:cNvSpPr>
          <p:nvPr/>
        </p:nvSpPr>
        <p:spPr bwMode="auto">
          <a:xfrm>
            <a:off x="1259632" y="1707654"/>
            <a:ext cx="2520280" cy="1800200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computr3"/>
          <p:cNvSpPr>
            <a:spLocks noEditPoints="1" noChangeArrowheads="1"/>
          </p:cNvSpPr>
          <p:nvPr/>
        </p:nvSpPr>
        <p:spPr bwMode="auto">
          <a:xfrm>
            <a:off x="4644008" y="1707654"/>
            <a:ext cx="2520280" cy="1800200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195736" y="206769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Arbeit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580112" y="206769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Sprach-träger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3518572" y="2242197"/>
            <a:ext cx="1008112" cy="2049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 rot="10800000">
            <a:off x="3518572" y="2529359"/>
            <a:ext cx="1008112" cy="2049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0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9502"/>
            <a:ext cx="8229600" cy="857250"/>
          </a:xfrm>
        </p:spPr>
        <p:txBody>
          <a:bodyPr>
            <a:no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Ergebnisse der Sprachtestierungen</a:t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 Jahr 2018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255879"/>
              </p:ext>
            </p:extLst>
          </p:nvPr>
        </p:nvGraphicFramePr>
        <p:xfrm>
          <a:off x="755577" y="1419622"/>
          <a:ext cx="75608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9731">
                  <a:extLst>
                    <a:ext uri="{9D8B030D-6E8A-4147-A177-3AD203B41FA5}">
                      <a16:colId xmlns:a16="http://schemas.microsoft.com/office/drawing/2014/main" val="3353026180"/>
                    </a:ext>
                  </a:extLst>
                </a:gridCol>
                <a:gridCol w="1170829">
                  <a:extLst>
                    <a:ext uri="{9D8B030D-6E8A-4147-A177-3AD203B41FA5}">
                      <a16:colId xmlns:a16="http://schemas.microsoft.com/office/drawing/2014/main" val="2704787194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406482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Testiertes Sprachniveau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%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2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8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A1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13,91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67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13,48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50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33,48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93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33,91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10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 Plus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0,00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774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5,22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1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0,00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595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5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Teilnehmende pro Sprachniveau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7318"/>
              </p:ext>
            </p:extLst>
          </p:nvPr>
        </p:nvGraphicFramePr>
        <p:xfrm>
          <a:off x="755576" y="1203598"/>
          <a:ext cx="748883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2877">
                  <a:extLst>
                    <a:ext uri="{9D8B030D-6E8A-4147-A177-3AD203B41FA5}">
                      <a16:colId xmlns:a16="http://schemas.microsoft.com/office/drawing/2014/main" val="3353026180"/>
                    </a:ext>
                  </a:extLst>
                </a:gridCol>
                <a:gridCol w="1159678">
                  <a:extLst>
                    <a:ext uri="{9D8B030D-6E8A-4147-A177-3AD203B41FA5}">
                      <a16:colId xmlns:a16="http://schemas.microsoft.com/office/drawing/2014/main" val="2704787194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3406482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Kursempfehlung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%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2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8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5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2,17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67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13,91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50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Alpha Kurs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27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11,30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93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75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32,61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10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Plus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9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3,91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774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30,88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1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5,22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595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5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A2 Sprachkurse 2018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367682"/>
              </p:ext>
            </p:extLst>
          </p:nvPr>
        </p:nvGraphicFramePr>
        <p:xfrm>
          <a:off x="755576" y="1203598"/>
          <a:ext cx="7344815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4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B1 Sprachkurse 2018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525995"/>
              </p:ext>
            </p:extLst>
          </p:nvPr>
        </p:nvGraphicFramePr>
        <p:xfrm>
          <a:off x="539552" y="1200150"/>
          <a:ext cx="7704856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41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B2 Sprachkurse in 2018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296057"/>
              </p:ext>
            </p:extLst>
          </p:nvPr>
        </p:nvGraphicFramePr>
        <p:xfrm>
          <a:off x="395536" y="1200150"/>
          <a:ext cx="7848872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20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C1 Sprachkurse 2018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784236"/>
              </p:ext>
            </p:extLst>
          </p:nvPr>
        </p:nvGraphicFramePr>
        <p:xfrm>
          <a:off x="457200" y="1090497"/>
          <a:ext cx="7643192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25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PA_Vorlage_2016_PowerPoint_16zu9</Template>
  <TotalTime>0</TotalTime>
  <Words>203</Words>
  <Application>Microsoft Office PowerPoint</Application>
  <PresentationFormat>Bildschirmpräsentation (16:9)</PresentationFormat>
  <Paragraphs>94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Larissa</vt:lpstr>
      <vt:lpstr>Koordination der Sprachtestierung  und der berufsbezogenen Deutschsprachförderung (DeuFöV)</vt:lpstr>
      <vt:lpstr>Koordinierungsstelle Sprache (KoST)</vt:lpstr>
      <vt:lpstr>Einführung SAM-Kommunikation</vt:lpstr>
      <vt:lpstr>Ergebnisse der Sprachtestierungen  im Jahr 2018</vt:lpstr>
      <vt:lpstr>Teilnehmende pro Sprachniveau</vt:lpstr>
      <vt:lpstr>A2 Sprachkurse 2018</vt:lpstr>
      <vt:lpstr>B1 Sprachkurse 2018</vt:lpstr>
      <vt:lpstr>B2 Sprachkurse in 2018</vt:lpstr>
      <vt:lpstr>C1 Sprachkurse 2018</vt:lpstr>
      <vt:lpstr>Die KoST hat sich bewährt</vt:lpstr>
      <vt:lpstr>PowerPoint-Präsentation</vt:lpstr>
    </vt:vector>
  </TitlesOfParts>
  <Company>Pro Arbeit - Kreis Offenbach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Baumbach, Katharina</dc:creator>
  <cp:lastModifiedBy>Stanko, Raphael</cp:lastModifiedBy>
  <cp:revision>46</cp:revision>
  <dcterms:created xsi:type="dcterms:W3CDTF">2019-03-25T13:08:50Z</dcterms:created>
  <dcterms:modified xsi:type="dcterms:W3CDTF">2019-04-10T08:22:38Z</dcterms:modified>
</cp:coreProperties>
</file>